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 id="2147483936" r:id="rId2"/>
  </p:sldMasterIdLst>
  <p:notesMasterIdLst>
    <p:notesMasterId r:id="rId57"/>
  </p:notesMasterIdLst>
  <p:sldIdLst>
    <p:sldId id="339" r:id="rId3"/>
    <p:sldId id="258" r:id="rId4"/>
    <p:sldId id="635" r:id="rId5"/>
    <p:sldId id="298" r:id="rId6"/>
    <p:sldId id="295" r:id="rId7"/>
    <p:sldId id="296" r:id="rId8"/>
    <p:sldId id="297" r:id="rId9"/>
    <p:sldId id="618" r:id="rId10"/>
    <p:sldId id="299" r:id="rId11"/>
    <p:sldId id="301" r:id="rId12"/>
    <p:sldId id="302" r:id="rId13"/>
    <p:sldId id="303" r:id="rId14"/>
    <p:sldId id="636" r:id="rId15"/>
    <p:sldId id="264" r:id="rId16"/>
    <p:sldId id="275" r:id="rId17"/>
    <p:sldId id="279" r:id="rId18"/>
    <p:sldId id="622" r:id="rId19"/>
    <p:sldId id="276" r:id="rId20"/>
    <p:sldId id="365" r:id="rId21"/>
    <p:sldId id="280" r:id="rId22"/>
    <p:sldId id="367" r:id="rId23"/>
    <p:sldId id="368" r:id="rId24"/>
    <p:sldId id="637" r:id="rId25"/>
    <p:sldId id="327" r:id="rId26"/>
    <p:sldId id="328" r:id="rId27"/>
    <p:sldId id="329" r:id="rId28"/>
    <p:sldId id="353" r:id="rId29"/>
    <p:sldId id="767" r:id="rId30"/>
    <p:sldId id="638" r:id="rId31"/>
    <p:sldId id="639" r:id="rId32"/>
    <p:sldId id="640" r:id="rId33"/>
    <p:sldId id="768" r:id="rId34"/>
    <p:sldId id="360" r:id="rId35"/>
    <p:sldId id="641" r:id="rId36"/>
    <p:sldId id="642" r:id="rId37"/>
    <p:sldId id="643" r:id="rId38"/>
    <p:sldId id="644" r:id="rId39"/>
    <p:sldId id="645" r:id="rId40"/>
    <p:sldId id="770" r:id="rId41"/>
    <p:sldId id="572" r:id="rId42"/>
    <p:sldId id="624" r:id="rId43"/>
    <p:sldId id="625" r:id="rId44"/>
    <p:sldId id="610" r:id="rId45"/>
    <p:sldId id="590" r:id="rId46"/>
    <p:sldId id="771" r:id="rId47"/>
    <p:sldId id="591" r:id="rId48"/>
    <p:sldId id="603" r:id="rId49"/>
    <p:sldId id="632" r:id="rId50"/>
    <p:sldId id="608" r:id="rId51"/>
    <p:sldId id="606" r:id="rId52"/>
    <p:sldId id="772" r:id="rId53"/>
    <p:sldId id="627" r:id="rId54"/>
    <p:sldId id="766" r:id="rId55"/>
    <p:sldId id="62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6D2E93-3505-44C2-ACF4-39E90F9C879C}">
          <p14:sldIdLst>
            <p14:sldId id="339"/>
            <p14:sldId id="258"/>
            <p14:sldId id="635"/>
            <p14:sldId id="298"/>
            <p14:sldId id="295"/>
            <p14:sldId id="296"/>
            <p14:sldId id="297"/>
            <p14:sldId id="618"/>
            <p14:sldId id="299"/>
            <p14:sldId id="301"/>
            <p14:sldId id="302"/>
            <p14:sldId id="303"/>
            <p14:sldId id="636"/>
            <p14:sldId id="264"/>
            <p14:sldId id="275"/>
            <p14:sldId id="279"/>
            <p14:sldId id="622"/>
            <p14:sldId id="276"/>
            <p14:sldId id="365"/>
            <p14:sldId id="280"/>
            <p14:sldId id="367"/>
            <p14:sldId id="368"/>
            <p14:sldId id="637"/>
            <p14:sldId id="327"/>
            <p14:sldId id="328"/>
            <p14:sldId id="329"/>
            <p14:sldId id="353"/>
            <p14:sldId id="767"/>
            <p14:sldId id="638"/>
            <p14:sldId id="639"/>
            <p14:sldId id="640"/>
            <p14:sldId id="768"/>
            <p14:sldId id="360"/>
            <p14:sldId id="641"/>
            <p14:sldId id="642"/>
            <p14:sldId id="643"/>
            <p14:sldId id="644"/>
            <p14:sldId id="645"/>
            <p14:sldId id="770"/>
            <p14:sldId id="572"/>
            <p14:sldId id="624"/>
            <p14:sldId id="625"/>
            <p14:sldId id="610"/>
            <p14:sldId id="590"/>
            <p14:sldId id="771"/>
            <p14:sldId id="591"/>
            <p14:sldId id="603"/>
          </p14:sldIdLst>
        </p14:section>
        <p14:section name="Untitled Section" id="{FA870A76-06F0-496A-8232-1385935A40B6}">
          <p14:sldIdLst>
            <p14:sldId id="632"/>
            <p14:sldId id="608"/>
            <p14:sldId id="606"/>
            <p14:sldId id="772"/>
            <p14:sldId id="627"/>
            <p14:sldId id="766"/>
            <p14:sldId id="62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5"/>
    <p:restoredTop sz="71212"/>
  </p:normalViewPr>
  <p:slideViewPr>
    <p:cSldViewPr snapToGrid="0" snapToObjects="1">
      <p:cViewPr varScale="1">
        <p:scale>
          <a:sx n="115" d="100"/>
          <a:sy n="115" d="100"/>
        </p:scale>
        <p:origin x="240" y="5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5D958E-5CF9-43FD-A9D1-D354A41B7B9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D0756175-4F0E-423A-8281-4296448103B5}">
      <dgm:prSet custT="1"/>
      <dgm:spPr/>
      <dgm:t>
        <a:bodyPr/>
        <a:lstStyle/>
        <a:p>
          <a:r>
            <a:rPr lang="en-US" sz="2000"/>
            <a:t>Customers (clients, users)</a:t>
          </a:r>
        </a:p>
      </dgm:t>
    </dgm:pt>
    <dgm:pt modelId="{6B67DDDF-D6F6-49E0-A3E5-3DA2C6A50CB7}" type="parTrans" cxnId="{5F656824-2635-481C-9474-877E8C8798FD}">
      <dgm:prSet/>
      <dgm:spPr/>
      <dgm:t>
        <a:bodyPr/>
        <a:lstStyle/>
        <a:p>
          <a:endParaRPr lang="en-US"/>
        </a:p>
      </dgm:t>
    </dgm:pt>
    <dgm:pt modelId="{0B64F3DE-1BEE-420E-9F35-5CC2AD3952AE}" type="sibTrans" cxnId="{5F656824-2635-481C-9474-877E8C8798FD}">
      <dgm:prSet/>
      <dgm:spPr/>
      <dgm:t>
        <a:bodyPr/>
        <a:lstStyle/>
        <a:p>
          <a:endParaRPr lang="en-US"/>
        </a:p>
      </dgm:t>
    </dgm:pt>
    <dgm:pt modelId="{0F9B978B-8016-42EE-BB42-F577ECCEDFC5}">
      <dgm:prSet custT="1"/>
      <dgm:spPr/>
      <dgm:t>
        <a:bodyPr/>
        <a:lstStyle/>
        <a:p>
          <a:r>
            <a:rPr lang="en-US" sz="1800"/>
            <a:t>Sponsors (those who have commissioned and/or will pay for the system)</a:t>
          </a:r>
        </a:p>
      </dgm:t>
    </dgm:pt>
    <dgm:pt modelId="{29337A4A-B9A8-469F-930C-CCD67A863997}" type="parTrans" cxnId="{C582775C-49FC-426C-B1F5-12A8A27E282F}">
      <dgm:prSet/>
      <dgm:spPr/>
      <dgm:t>
        <a:bodyPr/>
        <a:lstStyle/>
        <a:p>
          <a:endParaRPr lang="en-US"/>
        </a:p>
      </dgm:t>
    </dgm:pt>
    <dgm:pt modelId="{40936A6F-4704-4DBA-8FC7-8A100C461B98}" type="sibTrans" cxnId="{C582775C-49FC-426C-B1F5-12A8A27E282F}">
      <dgm:prSet/>
      <dgm:spPr/>
      <dgm:t>
        <a:bodyPr/>
        <a:lstStyle/>
        <a:p>
          <a:endParaRPr lang="en-US"/>
        </a:p>
      </dgm:t>
    </dgm:pt>
    <dgm:pt modelId="{A39F6B3A-00A4-4B2E-9311-D85BCE0E1BD6}">
      <dgm:prSet/>
      <dgm:spPr/>
      <dgm:t>
        <a:bodyPr/>
        <a:lstStyle/>
        <a:p>
          <a:r>
            <a:rPr lang="en-US"/>
            <a:t>All responsible engineering and technical persons (e.g. systems, development, test, maintenance)</a:t>
          </a:r>
        </a:p>
      </dgm:t>
    </dgm:pt>
    <dgm:pt modelId="{5F1DBC7D-F97E-433E-953E-8752019419D6}" type="parTrans" cxnId="{7FF4E438-1ABB-4EEA-8DE2-EFB7BBB2F374}">
      <dgm:prSet/>
      <dgm:spPr/>
      <dgm:t>
        <a:bodyPr/>
        <a:lstStyle/>
        <a:p>
          <a:endParaRPr lang="en-US"/>
        </a:p>
      </dgm:t>
    </dgm:pt>
    <dgm:pt modelId="{0F7B90CD-5646-4EEB-AAF5-2F8A66339A52}" type="sibTrans" cxnId="{7FF4E438-1ABB-4EEA-8DE2-EFB7BBB2F374}">
      <dgm:prSet/>
      <dgm:spPr/>
      <dgm:t>
        <a:bodyPr/>
        <a:lstStyle/>
        <a:p>
          <a:endParaRPr lang="en-US"/>
        </a:p>
      </dgm:t>
    </dgm:pt>
    <dgm:pt modelId="{9ABE4199-4E40-4BA9-9B60-787E32A31632}">
      <dgm:prSet custT="1"/>
      <dgm:spPr/>
      <dgm:t>
        <a:bodyPr/>
        <a:lstStyle/>
        <a:p>
          <a:r>
            <a:rPr lang="en-US" sz="2000"/>
            <a:t>Regulators (typically, government agencies at various levels)</a:t>
          </a:r>
        </a:p>
      </dgm:t>
    </dgm:pt>
    <dgm:pt modelId="{F17CFBCC-9C4A-461D-8139-E7D6F2BDEFEA}" type="parTrans" cxnId="{DB696516-F841-445F-87A8-935828718E7E}">
      <dgm:prSet/>
      <dgm:spPr/>
      <dgm:t>
        <a:bodyPr/>
        <a:lstStyle/>
        <a:p>
          <a:endParaRPr lang="en-US"/>
        </a:p>
      </dgm:t>
    </dgm:pt>
    <dgm:pt modelId="{2845CC19-8554-468C-A429-D31C07E1BDCF}" type="sibTrans" cxnId="{DB696516-F841-445F-87A8-935828718E7E}">
      <dgm:prSet/>
      <dgm:spPr/>
      <dgm:t>
        <a:bodyPr/>
        <a:lstStyle/>
        <a:p>
          <a:endParaRPr lang="en-US"/>
        </a:p>
      </dgm:t>
    </dgm:pt>
    <dgm:pt modelId="{ABBD664C-1694-4A74-B006-E54C9AE5AF52}">
      <dgm:prSet/>
      <dgm:spPr/>
      <dgm:t>
        <a:bodyPr/>
        <a:lstStyle/>
        <a:p>
          <a:r>
            <a:rPr lang="en-US"/>
            <a:t>Third parties that have an interest in the system but no direct regulatory authority (e.g. standards organizations, users groups)</a:t>
          </a:r>
        </a:p>
      </dgm:t>
    </dgm:pt>
    <dgm:pt modelId="{063519B8-FFF6-4C96-BB64-5ECD1039A7D9}" type="parTrans" cxnId="{C89D5383-34A5-43F8-8B3E-63DD7314E0AA}">
      <dgm:prSet/>
      <dgm:spPr/>
      <dgm:t>
        <a:bodyPr/>
        <a:lstStyle/>
        <a:p>
          <a:endParaRPr lang="en-US"/>
        </a:p>
      </dgm:t>
    </dgm:pt>
    <dgm:pt modelId="{70516289-0084-4E74-9BB2-511404713BF5}" type="sibTrans" cxnId="{C89D5383-34A5-43F8-8B3E-63DD7314E0AA}">
      <dgm:prSet/>
      <dgm:spPr/>
      <dgm:t>
        <a:bodyPr/>
        <a:lstStyle/>
        <a:p>
          <a:endParaRPr lang="en-US"/>
        </a:p>
      </dgm:t>
    </dgm:pt>
    <dgm:pt modelId="{6DEDA4E9-BF59-4BF5-A40B-A37F7C5230B0}">
      <dgm:prSet custT="1"/>
      <dgm:spPr/>
      <dgm:t>
        <a:bodyPr/>
        <a:lstStyle/>
        <a:p>
          <a:r>
            <a:rPr lang="en-US" sz="2000"/>
            <a:t>Society (is the system safe?)</a:t>
          </a:r>
        </a:p>
      </dgm:t>
    </dgm:pt>
    <dgm:pt modelId="{9A148156-9DAE-4602-9563-B77DFE4B1958}" type="parTrans" cxnId="{8BBF1ADA-770D-4FC2-9753-4454E9601F14}">
      <dgm:prSet/>
      <dgm:spPr/>
      <dgm:t>
        <a:bodyPr/>
        <a:lstStyle/>
        <a:p>
          <a:endParaRPr lang="en-US"/>
        </a:p>
      </dgm:t>
    </dgm:pt>
    <dgm:pt modelId="{6B1E207F-EF4E-458D-B61A-1949F817D98F}" type="sibTrans" cxnId="{8BBF1ADA-770D-4FC2-9753-4454E9601F14}">
      <dgm:prSet/>
      <dgm:spPr/>
      <dgm:t>
        <a:bodyPr/>
        <a:lstStyle/>
        <a:p>
          <a:endParaRPr lang="en-US"/>
        </a:p>
      </dgm:t>
    </dgm:pt>
    <dgm:pt modelId="{60FBC07A-6131-44A1-A325-DE70335DCD21}">
      <dgm:prSet custT="1"/>
      <dgm:spPr/>
      <dgm:t>
        <a:bodyPr/>
        <a:lstStyle/>
        <a:p>
          <a:r>
            <a:rPr lang="en-US" sz="2000"/>
            <a:t>Environment (for physical systems)</a:t>
          </a:r>
        </a:p>
      </dgm:t>
    </dgm:pt>
    <dgm:pt modelId="{2EFFB47D-BF95-473A-93FF-FF391E574598}" type="parTrans" cxnId="{7EEC426B-FFE2-4D29-BCC9-795D4F6E8B52}">
      <dgm:prSet/>
      <dgm:spPr/>
      <dgm:t>
        <a:bodyPr/>
        <a:lstStyle/>
        <a:p>
          <a:endParaRPr lang="en-US"/>
        </a:p>
      </dgm:t>
    </dgm:pt>
    <dgm:pt modelId="{E8396E92-B007-425F-AB16-4BAAFC9ED35F}" type="sibTrans" cxnId="{7EEC426B-FFE2-4D29-BCC9-795D4F6E8B52}">
      <dgm:prSet/>
      <dgm:spPr/>
      <dgm:t>
        <a:bodyPr/>
        <a:lstStyle/>
        <a:p>
          <a:endParaRPr lang="en-US"/>
        </a:p>
      </dgm:t>
    </dgm:pt>
    <dgm:pt modelId="{B2CD04F3-B03D-4CA6-A408-6A488B9FF944}">
      <dgm:prSet custT="1"/>
      <dgm:spPr/>
      <dgm:t>
        <a:bodyPr/>
        <a:lstStyle/>
        <a:p>
          <a:r>
            <a:rPr lang="en-US" sz="2000"/>
            <a:t>Professors (e.g. for this course)</a:t>
          </a:r>
        </a:p>
      </dgm:t>
    </dgm:pt>
    <dgm:pt modelId="{DDF109FE-4AF5-46AA-8E26-A0BCE349D714}" type="parTrans" cxnId="{B27DEC1B-5616-4363-9D60-D75CF7CFA486}">
      <dgm:prSet/>
      <dgm:spPr/>
      <dgm:t>
        <a:bodyPr/>
        <a:lstStyle/>
        <a:p>
          <a:endParaRPr lang="en-US"/>
        </a:p>
      </dgm:t>
    </dgm:pt>
    <dgm:pt modelId="{BB57BC89-4E78-4B08-988F-55D18BD7631E}" type="sibTrans" cxnId="{B27DEC1B-5616-4363-9D60-D75CF7CFA486}">
      <dgm:prSet/>
      <dgm:spPr/>
      <dgm:t>
        <a:bodyPr/>
        <a:lstStyle/>
        <a:p>
          <a:endParaRPr lang="en-US"/>
        </a:p>
      </dgm:t>
    </dgm:pt>
    <dgm:pt modelId="{0570E2E1-AFAE-41FB-AF78-9E03525F25D3}">
      <dgm:prSet custT="1"/>
      <dgm:spPr/>
      <dgm:t>
        <a:bodyPr/>
        <a:lstStyle/>
        <a:p>
          <a:r>
            <a:rPr lang="en-US" sz="2000"/>
            <a:t>This is an incomplete list</a:t>
          </a:r>
        </a:p>
      </dgm:t>
    </dgm:pt>
    <dgm:pt modelId="{BFEC3638-CA28-4F40-B3AB-3ED79B849A62}" type="parTrans" cxnId="{EA862FE0-A1E9-4658-A62E-8BA5F62893D1}">
      <dgm:prSet/>
      <dgm:spPr/>
      <dgm:t>
        <a:bodyPr/>
        <a:lstStyle/>
        <a:p>
          <a:endParaRPr lang="en-US"/>
        </a:p>
      </dgm:t>
    </dgm:pt>
    <dgm:pt modelId="{15B738CE-7636-4FA9-A3B7-0EA1AEE9D049}" type="sibTrans" cxnId="{EA862FE0-A1E9-4658-A62E-8BA5F62893D1}">
      <dgm:prSet/>
      <dgm:spPr/>
      <dgm:t>
        <a:bodyPr/>
        <a:lstStyle/>
        <a:p>
          <a:endParaRPr lang="en-US"/>
        </a:p>
      </dgm:t>
    </dgm:pt>
    <dgm:pt modelId="{433165A4-EC80-40DE-92FF-33077BD5A1CC}" type="pres">
      <dgm:prSet presAssocID="{645D958E-5CF9-43FD-A9D1-D354A41B7B95}" presName="diagram" presStyleCnt="0">
        <dgm:presLayoutVars>
          <dgm:dir/>
          <dgm:resizeHandles val="exact"/>
        </dgm:presLayoutVars>
      </dgm:prSet>
      <dgm:spPr/>
    </dgm:pt>
    <dgm:pt modelId="{A25645F9-B582-454F-B554-E3E28CB9B19A}" type="pres">
      <dgm:prSet presAssocID="{D0756175-4F0E-423A-8281-4296448103B5}" presName="node" presStyleLbl="node1" presStyleIdx="0" presStyleCnt="9">
        <dgm:presLayoutVars>
          <dgm:bulletEnabled val="1"/>
        </dgm:presLayoutVars>
      </dgm:prSet>
      <dgm:spPr/>
    </dgm:pt>
    <dgm:pt modelId="{F0DE11BD-9AEB-4831-9B5B-C80CF676D78E}" type="pres">
      <dgm:prSet presAssocID="{0B64F3DE-1BEE-420E-9F35-5CC2AD3952AE}" presName="sibTrans" presStyleCnt="0"/>
      <dgm:spPr/>
    </dgm:pt>
    <dgm:pt modelId="{F8AA3631-8548-4A51-8188-4030E48AECC5}" type="pres">
      <dgm:prSet presAssocID="{0F9B978B-8016-42EE-BB42-F577ECCEDFC5}" presName="node" presStyleLbl="node1" presStyleIdx="1" presStyleCnt="9">
        <dgm:presLayoutVars>
          <dgm:bulletEnabled val="1"/>
        </dgm:presLayoutVars>
      </dgm:prSet>
      <dgm:spPr/>
    </dgm:pt>
    <dgm:pt modelId="{2AB78722-BA43-4815-89F3-C7AC88F023E8}" type="pres">
      <dgm:prSet presAssocID="{40936A6F-4704-4DBA-8FC7-8A100C461B98}" presName="sibTrans" presStyleCnt="0"/>
      <dgm:spPr/>
    </dgm:pt>
    <dgm:pt modelId="{353B8D86-3C5E-4EF6-BBF9-6A7106B3E835}" type="pres">
      <dgm:prSet presAssocID="{A39F6B3A-00A4-4B2E-9311-D85BCE0E1BD6}" presName="node" presStyleLbl="node1" presStyleIdx="2" presStyleCnt="9">
        <dgm:presLayoutVars>
          <dgm:bulletEnabled val="1"/>
        </dgm:presLayoutVars>
      </dgm:prSet>
      <dgm:spPr/>
    </dgm:pt>
    <dgm:pt modelId="{B624194B-DA83-40EA-AB22-F91E97186541}" type="pres">
      <dgm:prSet presAssocID="{0F7B90CD-5646-4EEB-AAF5-2F8A66339A52}" presName="sibTrans" presStyleCnt="0"/>
      <dgm:spPr/>
    </dgm:pt>
    <dgm:pt modelId="{9B76258B-9582-4317-AE2A-6B1BBCBD6D4F}" type="pres">
      <dgm:prSet presAssocID="{9ABE4199-4E40-4BA9-9B60-787E32A31632}" presName="node" presStyleLbl="node1" presStyleIdx="3" presStyleCnt="9">
        <dgm:presLayoutVars>
          <dgm:bulletEnabled val="1"/>
        </dgm:presLayoutVars>
      </dgm:prSet>
      <dgm:spPr/>
    </dgm:pt>
    <dgm:pt modelId="{8283B8DE-1103-416B-9C7B-0F1F7D2AE070}" type="pres">
      <dgm:prSet presAssocID="{2845CC19-8554-468C-A429-D31C07E1BDCF}" presName="sibTrans" presStyleCnt="0"/>
      <dgm:spPr/>
    </dgm:pt>
    <dgm:pt modelId="{CFEB6C87-F758-4419-B8B9-A1D70EB2D136}" type="pres">
      <dgm:prSet presAssocID="{ABBD664C-1694-4A74-B006-E54C9AE5AF52}" presName="node" presStyleLbl="node1" presStyleIdx="4" presStyleCnt="9">
        <dgm:presLayoutVars>
          <dgm:bulletEnabled val="1"/>
        </dgm:presLayoutVars>
      </dgm:prSet>
      <dgm:spPr/>
    </dgm:pt>
    <dgm:pt modelId="{CF722C53-0A58-47EA-8AB0-AA38F9B3D26B}" type="pres">
      <dgm:prSet presAssocID="{70516289-0084-4E74-9BB2-511404713BF5}" presName="sibTrans" presStyleCnt="0"/>
      <dgm:spPr/>
    </dgm:pt>
    <dgm:pt modelId="{C6B50CA5-FF3D-4B4A-8633-ED7E05930A0D}" type="pres">
      <dgm:prSet presAssocID="{6DEDA4E9-BF59-4BF5-A40B-A37F7C5230B0}" presName="node" presStyleLbl="node1" presStyleIdx="5" presStyleCnt="9">
        <dgm:presLayoutVars>
          <dgm:bulletEnabled val="1"/>
        </dgm:presLayoutVars>
      </dgm:prSet>
      <dgm:spPr/>
    </dgm:pt>
    <dgm:pt modelId="{51A1D541-B66A-404B-851C-555E1DEE24C0}" type="pres">
      <dgm:prSet presAssocID="{6B1E207F-EF4E-458D-B61A-1949F817D98F}" presName="sibTrans" presStyleCnt="0"/>
      <dgm:spPr/>
    </dgm:pt>
    <dgm:pt modelId="{8C4EF285-9173-4758-900B-78F940F928B9}" type="pres">
      <dgm:prSet presAssocID="{60FBC07A-6131-44A1-A325-DE70335DCD21}" presName="node" presStyleLbl="node1" presStyleIdx="6" presStyleCnt="9">
        <dgm:presLayoutVars>
          <dgm:bulletEnabled val="1"/>
        </dgm:presLayoutVars>
      </dgm:prSet>
      <dgm:spPr/>
    </dgm:pt>
    <dgm:pt modelId="{839D1CD8-0842-4E52-82F2-959B965AC49C}" type="pres">
      <dgm:prSet presAssocID="{E8396E92-B007-425F-AB16-4BAAFC9ED35F}" presName="sibTrans" presStyleCnt="0"/>
      <dgm:spPr/>
    </dgm:pt>
    <dgm:pt modelId="{5736D4B5-2FE7-4CBA-A6F5-F7BC2ABA77D8}" type="pres">
      <dgm:prSet presAssocID="{B2CD04F3-B03D-4CA6-A408-6A488B9FF944}" presName="node" presStyleLbl="node1" presStyleIdx="7" presStyleCnt="9">
        <dgm:presLayoutVars>
          <dgm:bulletEnabled val="1"/>
        </dgm:presLayoutVars>
      </dgm:prSet>
      <dgm:spPr/>
    </dgm:pt>
    <dgm:pt modelId="{7DA9AA90-DD77-46F7-BA73-9970AFF81804}" type="pres">
      <dgm:prSet presAssocID="{BB57BC89-4E78-4B08-988F-55D18BD7631E}" presName="sibTrans" presStyleCnt="0"/>
      <dgm:spPr/>
    </dgm:pt>
    <dgm:pt modelId="{C6637540-B9D7-46E0-AE0D-7B21302FBA20}" type="pres">
      <dgm:prSet presAssocID="{0570E2E1-AFAE-41FB-AF78-9E03525F25D3}" presName="node" presStyleLbl="node1" presStyleIdx="8" presStyleCnt="9">
        <dgm:presLayoutVars>
          <dgm:bulletEnabled val="1"/>
        </dgm:presLayoutVars>
      </dgm:prSet>
      <dgm:spPr/>
    </dgm:pt>
  </dgm:ptLst>
  <dgm:cxnLst>
    <dgm:cxn modelId="{DB696516-F841-445F-87A8-935828718E7E}" srcId="{645D958E-5CF9-43FD-A9D1-D354A41B7B95}" destId="{9ABE4199-4E40-4BA9-9B60-787E32A31632}" srcOrd="3" destOrd="0" parTransId="{F17CFBCC-9C4A-461D-8139-E7D6F2BDEFEA}" sibTransId="{2845CC19-8554-468C-A429-D31C07E1BDCF}"/>
    <dgm:cxn modelId="{B27DEC1B-5616-4363-9D60-D75CF7CFA486}" srcId="{645D958E-5CF9-43FD-A9D1-D354A41B7B95}" destId="{B2CD04F3-B03D-4CA6-A408-6A488B9FF944}" srcOrd="7" destOrd="0" parTransId="{DDF109FE-4AF5-46AA-8E26-A0BCE349D714}" sibTransId="{BB57BC89-4E78-4B08-988F-55D18BD7631E}"/>
    <dgm:cxn modelId="{5F656824-2635-481C-9474-877E8C8798FD}" srcId="{645D958E-5CF9-43FD-A9D1-D354A41B7B95}" destId="{D0756175-4F0E-423A-8281-4296448103B5}" srcOrd="0" destOrd="0" parTransId="{6B67DDDF-D6F6-49E0-A3E5-3DA2C6A50CB7}" sibTransId="{0B64F3DE-1BEE-420E-9F35-5CC2AD3952AE}"/>
    <dgm:cxn modelId="{5FF38B2D-69BD-4192-92EA-C65FE234D202}" type="presOf" srcId="{0F9B978B-8016-42EE-BB42-F577ECCEDFC5}" destId="{F8AA3631-8548-4A51-8188-4030E48AECC5}" srcOrd="0" destOrd="0" presId="urn:microsoft.com/office/officeart/2005/8/layout/default"/>
    <dgm:cxn modelId="{7FF4E438-1ABB-4EEA-8DE2-EFB7BBB2F374}" srcId="{645D958E-5CF9-43FD-A9D1-D354A41B7B95}" destId="{A39F6B3A-00A4-4B2E-9311-D85BCE0E1BD6}" srcOrd="2" destOrd="0" parTransId="{5F1DBC7D-F97E-433E-953E-8752019419D6}" sibTransId="{0F7B90CD-5646-4EEB-AAF5-2F8A66339A52}"/>
    <dgm:cxn modelId="{C582775C-49FC-426C-B1F5-12A8A27E282F}" srcId="{645D958E-5CF9-43FD-A9D1-D354A41B7B95}" destId="{0F9B978B-8016-42EE-BB42-F577ECCEDFC5}" srcOrd="1" destOrd="0" parTransId="{29337A4A-B9A8-469F-930C-CCD67A863997}" sibTransId="{40936A6F-4704-4DBA-8FC7-8A100C461B98}"/>
    <dgm:cxn modelId="{7EEC426B-FFE2-4D29-BCC9-795D4F6E8B52}" srcId="{645D958E-5CF9-43FD-A9D1-D354A41B7B95}" destId="{60FBC07A-6131-44A1-A325-DE70335DCD21}" srcOrd="6" destOrd="0" parTransId="{2EFFB47D-BF95-473A-93FF-FF391E574598}" sibTransId="{E8396E92-B007-425F-AB16-4BAAFC9ED35F}"/>
    <dgm:cxn modelId="{4A3E5B7E-D322-4548-A9FB-9641FAC479EC}" type="presOf" srcId="{A39F6B3A-00A4-4B2E-9311-D85BCE0E1BD6}" destId="{353B8D86-3C5E-4EF6-BBF9-6A7106B3E835}" srcOrd="0" destOrd="0" presId="urn:microsoft.com/office/officeart/2005/8/layout/default"/>
    <dgm:cxn modelId="{2D85A97E-2F20-448D-A38E-7B2A378A72D1}" type="presOf" srcId="{645D958E-5CF9-43FD-A9D1-D354A41B7B95}" destId="{433165A4-EC80-40DE-92FF-33077BD5A1CC}" srcOrd="0" destOrd="0" presId="urn:microsoft.com/office/officeart/2005/8/layout/default"/>
    <dgm:cxn modelId="{C89D5383-34A5-43F8-8B3E-63DD7314E0AA}" srcId="{645D958E-5CF9-43FD-A9D1-D354A41B7B95}" destId="{ABBD664C-1694-4A74-B006-E54C9AE5AF52}" srcOrd="4" destOrd="0" parTransId="{063519B8-FFF6-4C96-BB64-5ECD1039A7D9}" sibTransId="{70516289-0084-4E74-9BB2-511404713BF5}"/>
    <dgm:cxn modelId="{DE154D84-9B20-4647-8EDB-59114E83B962}" type="presOf" srcId="{D0756175-4F0E-423A-8281-4296448103B5}" destId="{A25645F9-B582-454F-B554-E3E28CB9B19A}" srcOrd="0" destOrd="0" presId="urn:microsoft.com/office/officeart/2005/8/layout/default"/>
    <dgm:cxn modelId="{AEDED18B-7FCB-445A-84F5-20CB1FDFFFDF}" type="presOf" srcId="{9ABE4199-4E40-4BA9-9B60-787E32A31632}" destId="{9B76258B-9582-4317-AE2A-6B1BBCBD6D4F}" srcOrd="0" destOrd="0" presId="urn:microsoft.com/office/officeart/2005/8/layout/default"/>
    <dgm:cxn modelId="{055FB7AB-B94B-498F-9AC7-4D4A50FDE1EA}" type="presOf" srcId="{6DEDA4E9-BF59-4BF5-A40B-A37F7C5230B0}" destId="{C6B50CA5-FF3D-4B4A-8633-ED7E05930A0D}" srcOrd="0" destOrd="0" presId="urn:microsoft.com/office/officeart/2005/8/layout/default"/>
    <dgm:cxn modelId="{8BBF1ADA-770D-4FC2-9753-4454E9601F14}" srcId="{645D958E-5CF9-43FD-A9D1-D354A41B7B95}" destId="{6DEDA4E9-BF59-4BF5-A40B-A37F7C5230B0}" srcOrd="5" destOrd="0" parTransId="{9A148156-9DAE-4602-9563-B77DFE4B1958}" sibTransId="{6B1E207F-EF4E-458D-B61A-1949F817D98F}"/>
    <dgm:cxn modelId="{EA862FE0-A1E9-4658-A62E-8BA5F62893D1}" srcId="{645D958E-5CF9-43FD-A9D1-D354A41B7B95}" destId="{0570E2E1-AFAE-41FB-AF78-9E03525F25D3}" srcOrd="8" destOrd="0" parTransId="{BFEC3638-CA28-4F40-B3AB-3ED79B849A62}" sibTransId="{15B738CE-7636-4FA9-A3B7-0EA1AEE9D049}"/>
    <dgm:cxn modelId="{783F01E1-93CD-4E4D-BFCA-6FF3402547EF}" type="presOf" srcId="{0570E2E1-AFAE-41FB-AF78-9E03525F25D3}" destId="{C6637540-B9D7-46E0-AE0D-7B21302FBA20}" srcOrd="0" destOrd="0" presId="urn:microsoft.com/office/officeart/2005/8/layout/default"/>
    <dgm:cxn modelId="{9E7617E2-A364-4C3E-9365-8A321C63B8C5}" type="presOf" srcId="{B2CD04F3-B03D-4CA6-A408-6A488B9FF944}" destId="{5736D4B5-2FE7-4CBA-A6F5-F7BC2ABA77D8}" srcOrd="0" destOrd="0" presId="urn:microsoft.com/office/officeart/2005/8/layout/default"/>
    <dgm:cxn modelId="{06AF45EF-1563-419D-AE58-87102B5589AB}" type="presOf" srcId="{ABBD664C-1694-4A74-B006-E54C9AE5AF52}" destId="{CFEB6C87-F758-4419-B8B9-A1D70EB2D136}" srcOrd="0" destOrd="0" presId="urn:microsoft.com/office/officeart/2005/8/layout/default"/>
    <dgm:cxn modelId="{EF7DC9EF-A759-42B5-9BC2-57319FEDDF5F}" type="presOf" srcId="{60FBC07A-6131-44A1-A325-DE70335DCD21}" destId="{8C4EF285-9173-4758-900B-78F940F928B9}" srcOrd="0" destOrd="0" presId="urn:microsoft.com/office/officeart/2005/8/layout/default"/>
    <dgm:cxn modelId="{58754719-E79B-441B-A386-40BF2DC2BBB5}" type="presParOf" srcId="{433165A4-EC80-40DE-92FF-33077BD5A1CC}" destId="{A25645F9-B582-454F-B554-E3E28CB9B19A}" srcOrd="0" destOrd="0" presId="urn:microsoft.com/office/officeart/2005/8/layout/default"/>
    <dgm:cxn modelId="{FF88DF1A-B78D-4AB8-8FB3-3B2CD8590FFD}" type="presParOf" srcId="{433165A4-EC80-40DE-92FF-33077BD5A1CC}" destId="{F0DE11BD-9AEB-4831-9B5B-C80CF676D78E}" srcOrd="1" destOrd="0" presId="urn:microsoft.com/office/officeart/2005/8/layout/default"/>
    <dgm:cxn modelId="{6A98C48A-D009-4C7F-BCDF-9461831526EC}" type="presParOf" srcId="{433165A4-EC80-40DE-92FF-33077BD5A1CC}" destId="{F8AA3631-8548-4A51-8188-4030E48AECC5}" srcOrd="2" destOrd="0" presId="urn:microsoft.com/office/officeart/2005/8/layout/default"/>
    <dgm:cxn modelId="{E8018F92-938A-41CA-90E3-03102E686B44}" type="presParOf" srcId="{433165A4-EC80-40DE-92FF-33077BD5A1CC}" destId="{2AB78722-BA43-4815-89F3-C7AC88F023E8}" srcOrd="3" destOrd="0" presId="urn:microsoft.com/office/officeart/2005/8/layout/default"/>
    <dgm:cxn modelId="{D1226AD9-2A05-48DA-BBC8-C9A14B5C90C5}" type="presParOf" srcId="{433165A4-EC80-40DE-92FF-33077BD5A1CC}" destId="{353B8D86-3C5E-4EF6-BBF9-6A7106B3E835}" srcOrd="4" destOrd="0" presId="urn:microsoft.com/office/officeart/2005/8/layout/default"/>
    <dgm:cxn modelId="{F5699D60-98AD-4EBA-ACDD-BEEAAACE15F6}" type="presParOf" srcId="{433165A4-EC80-40DE-92FF-33077BD5A1CC}" destId="{B624194B-DA83-40EA-AB22-F91E97186541}" srcOrd="5" destOrd="0" presId="urn:microsoft.com/office/officeart/2005/8/layout/default"/>
    <dgm:cxn modelId="{8E0E1D15-C38F-4216-BD16-B4434B0073B8}" type="presParOf" srcId="{433165A4-EC80-40DE-92FF-33077BD5A1CC}" destId="{9B76258B-9582-4317-AE2A-6B1BBCBD6D4F}" srcOrd="6" destOrd="0" presId="urn:microsoft.com/office/officeart/2005/8/layout/default"/>
    <dgm:cxn modelId="{D4AED3B7-CC0B-4DD7-AB29-4DF809C8A25D}" type="presParOf" srcId="{433165A4-EC80-40DE-92FF-33077BD5A1CC}" destId="{8283B8DE-1103-416B-9C7B-0F1F7D2AE070}" srcOrd="7" destOrd="0" presId="urn:microsoft.com/office/officeart/2005/8/layout/default"/>
    <dgm:cxn modelId="{C4085BBD-AE58-44A5-BE86-4DCEC54E6658}" type="presParOf" srcId="{433165A4-EC80-40DE-92FF-33077BD5A1CC}" destId="{CFEB6C87-F758-4419-B8B9-A1D70EB2D136}" srcOrd="8" destOrd="0" presId="urn:microsoft.com/office/officeart/2005/8/layout/default"/>
    <dgm:cxn modelId="{9AF0AE95-C78E-4452-A65A-DC69CDC5FD70}" type="presParOf" srcId="{433165A4-EC80-40DE-92FF-33077BD5A1CC}" destId="{CF722C53-0A58-47EA-8AB0-AA38F9B3D26B}" srcOrd="9" destOrd="0" presId="urn:microsoft.com/office/officeart/2005/8/layout/default"/>
    <dgm:cxn modelId="{93F865DC-5A0F-4F16-AB39-5E1A068DB62C}" type="presParOf" srcId="{433165A4-EC80-40DE-92FF-33077BD5A1CC}" destId="{C6B50CA5-FF3D-4B4A-8633-ED7E05930A0D}" srcOrd="10" destOrd="0" presId="urn:microsoft.com/office/officeart/2005/8/layout/default"/>
    <dgm:cxn modelId="{5FBC2203-E479-4FBE-B311-939F5325FCF3}" type="presParOf" srcId="{433165A4-EC80-40DE-92FF-33077BD5A1CC}" destId="{51A1D541-B66A-404B-851C-555E1DEE24C0}" srcOrd="11" destOrd="0" presId="urn:microsoft.com/office/officeart/2005/8/layout/default"/>
    <dgm:cxn modelId="{97EA6EFC-5411-4AD6-A6C2-C77231278E82}" type="presParOf" srcId="{433165A4-EC80-40DE-92FF-33077BD5A1CC}" destId="{8C4EF285-9173-4758-900B-78F940F928B9}" srcOrd="12" destOrd="0" presId="urn:microsoft.com/office/officeart/2005/8/layout/default"/>
    <dgm:cxn modelId="{71CAD158-209C-4A29-8E09-DCC015B6D17C}" type="presParOf" srcId="{433165A4-EC80-40DE-92FF-33077BD5A1CC}" destId="{839D1CD8-0842-4E52-82F2-959B965AC49C}" srcOrd="13" destOrd="0" presId="urn:microsoft.com/office/officeart/2005/8/layout/default"/>
    <dgm:cxn modelId="{DCBCA3D9-D79E-4E0E-9137-93850AA6ACC1}" type="presParOf" srcId="{433165A4-EC80-40DE-92FF-33077BD5A1CC}" destId="{5736D4B5-2FE7-4CBA-A6F5-F7BC2ABA77D8}" srcOrd="14" destOrd="0" presId="urn:microsoft.com/office/officeart/2005/8/layout/default"/>
    <dgm:cxn modelId="{FBA14371-D54A-409A-A627-16BD58FAEFC6}" type="presParOf" srcId="{433165A4-EC80-40DE-92FF-33077BD5A1CC}" destId="{7DA9AA90-DD77-46F7-BA73-9970AFF81804}" srcOrd="15" destOrd="0" presId="urn:microsoft.com/office/officeart/2005/8/layout/default"/>
    <dgm:cxn modelId="{2D5369B6-9A8C-44AD-9FAA-82CC74AA921C}" type="presParOf" srcId="{433165A4-EC80-40DE-92FF-33077BD5A1CC}" destId="{C6637540-B9D7-46E0-AE0D-7B21302FBA20}"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B87A91-ECF9-4A32-AE0F-60311E114A9D}"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5005948-EA75-4D83-98C2-6F0CE51DF202}">
      <dgm:prSet/>
      <dgm:spPr/>
      <dgm:t>
        <a:bodyPr/>
        <a:lstStyle/>
        <a:p>
          <a:r>
            <a:rPr lang="en-US"/>
            <a:t>Those who “lose” if system is built</a:t>
          </a:r>
        </a:p>
      </dgm:t>
    </dgm:pt>
    <dgm:pt modelId="{1808BDB0-BBDA-4B6D-A16B-6F7415BD2429}" type="parTrans" cxnId="{135FC659-E4F6-4125-A9A5-E2898AFE49DE}">
      <dgm:prSet/>
      <dgm:spPr/>
      <dgm:t>
        <a:bodyPr/>
        <a:lstStyle/>
        <a:p>
          <a:endParaRPr lang="en-US"/>
        </a:p>
      </dgm:t>
    </dgm:pt>
    <dgm:pt modelId="{D9F4119C-8FDC-439B-8562-46D550128C03}" type="sibTrans" cxnId="{135FC659-E4F6-4125-A9A5-E2898AFE49DE}">
      <dgm:prSet/>
      <dgm:spPr/>
      <dgm:t>
        <a:bodyPr/>
        <a:lstStyle/>
        <a:p>
          <a:endParaRPr lang="en-US"/>
        </a:p>
      </dgm:t>
    </dgm:pt>
    <dgm:pt modelId="{79DAF7FA-5040-480B-8E45-5E95E701C0E0}">
      <dgm:prSet/>
      <dgm:spPr/>
      <dgm:t>
        <a:bodyPr/>
        <a:lstStyle/>
        <a:p>
          <a:r>
            <a:rPr lang="en-US"/>
            <a:t>Competitors</a:t>
          </a:r>
        </a:p>
      </dgm:t>
    </dgm:pt>
    <dgm:pt modelId="{EB370EC7-4238-4CB8-BC88-1394C798C1D9}" type="parTrans" cxnId="{38EEACD5-90EA-403E-9470-9FD580BD63B1}">
      <dgm:prSet/>
      <dgm:spPr/>
      <dgm:t>
        <a:bodyPr/>
        <a:lstStyle/>
        <a:p>
          <a:endParaRPr lang="en-US"/>
        </a:p>
      </dgm:t>
    </dgm:pt>
    <dgm:pt modelId="{D18B3CD7-E356-4F06-9908-E282FA307A53}" type="sibTrans" cxnId="{38EEACD5-90EA-403E-9470-9FD580BD63B1}">
      <dgm:prSet/>
      <dgm:spPr/>
      <dgm:t>
        <a:bodyPr/>
        <a:lstStyle/>
        <a:p>
          <a:endParaRPr lang="en-US"/>
        </a:p>
      </dgm:t>
    </dgm:pt>
    <dgm:pt modelId="{421966C9-CBE5-4253-8052-7D1E2737C528}">
      <dgm:prSet/>
      <dgm:spPr/>
      <dgm:t>
        <a:bodyPr/>
        <a:lstStyle/>
        <a:p>
          <a:r>
            <a:rPr lang="en-US"/>
            <a:t>Activists</a:t>
          </a:r>
        </a:p>
      </dgm:t>
    </dgm:pt>
    <dgm:pt modelId="{2202D68B-0B80-453A-B7D4-80B4C98D986C}" type="parTrans" cxnId="{10FA9A90-BCF4-4377-9C92-F087B009E15C}">
      <dgm:prSet/>
      <dgm:spPr/>
      <dgm:t>
        <a:bodyPr/>
        <a:lstStyle/>
        <a:p>
          <a:endParaRPr lang="en-US"/>
        </a:p>
      </dgm:t>
    </dgm:pt>
    <dgm:pt modelId="{BD8F8E7D-A17C-48E2-84F7-5DE18F618849}" type="sibTrans" cxnId="{10FA9A90-BCF4-4377-9C92-F087B009E15C}">
      <dgm:prSet/>
      <dgm:spPr/>
      <dgm:t>
        <a:bodyPr/>
        <a:lstStyle/>
        <a:p>
          <a:endParaRPr lang="en-US"/>
        </a:p>
      </dgm:t>
    </dgm:pt>
    <dgm:pt modelId="{3F5BC139-75AB-445E-9B8E-17424CAEEE96}">
      <dgm:prSet/>
      <dgm:spPr/>
      <dgm:t>
        <a:bodyPr/>
        <a:lstStyle/>
        <a:p>
          <a:r>
            <a:rPr lang="en-US"/>
            <a:t>Enemies</a:t>
          </a:r>
        </a:p>
      </dgm:t>
    </dgm:pt>
    <dgm:pt modelId="{11847B39-05B1-4C69-A75E-32C75EB2EC07}" type="parTrans" cxnId="{46301161-A08C-4B44-BAF0-176207F9E24C}">
      <dgm:prSet/>
      <dgm:spPr/>
      <dgm:t>
        <a:bodyPr/>
        <a:lstStyle/>
        <a:p>
          <a:endParaRPr lang="en-US"/>
        </a:p>
      </dgm:t>
    </dgm:pt>
    <dgm:pt modelId="{0DB1BF01-ED37-4D43-95BA-4220154CAB0B}" type="sibTrans" cxnId="{46301161-A08C-4B44-BAF0-176207F9E24C}">
      <dgm:prSet/>
      <dgm:spPr/>
      <dgm:t>
        <a:bodyPr/>
        <a:lstStyle/>
        <a:p>
          <a:endParaRPr lang="en-US"/>
        </a:p>
      </dgm:t>
    </dgm:pt>
    <dgm:pt modelId="{279BC24E-A9E4-4D1A-BD0A-2145A575F2F8}">
      <dgm:prSet/>
      <dgm:spPr/>
      <dgm:t>
        <a:bodyPr/>
        <a:lstStyle/>
        <a:p>
          <a:r>
            <a:rPr lang="en-US"/>
            <a:t>Gadflies</a:t>
          </a:r>
        </a:p>
      </dgm:t>
    </dgm:pt>
    <dgm:pt modelId="{F79A6BE7-C621-427B-A35F-FAAD39E22861}" type="parTrans" cxnId="{DEB6168D-BD39-4920-9E2C-64FC6F18F9B0}">
      <dgm:prSet/>
      <dgm:spPr/>
      <dgm:t>
        <a:bodyPr/>
        <a:lstStyle/>
        <a:p>
          <a:endParaRPr lang="en-US"/>
        </a:p>
      </dgm:t>
    </dgm:pt>
    <dgm:pt modelId="{76CE615D-94AA-479A-A162-4D5BCF615A80}" type="sibTrans" cxnId="{DEB6168D-BD39-4920-9E2C-64FC6F18F9B0}">
      <dgm:prSet/>
      <dgm:spPr/>
      <dgm:t>
        <a:bodyPr/>
        <a:lstStyle/>
        <a:p>
          <a:endParaRPr lang="en-US"/>
        </a:p>
      </dgm:t>
    </dgm:pt>
    <dgm:pt modelId="{3820182B-8544-4994-8532-B7B448CB25D1}" type="pres">
      <dgm:prSet presAssocID="{6FB87A91-ECF9-4A32-AE0F-60311E114A9D}" presName="diagram" presStyleCnt="0">
        <dgm:presLayoutVars>
          <dgm:dir/>
          <dgm:resizeHandles val="exact"/>
        </dgm:presLayoutVars>
      </dgm:prSet>
      <dgm:spPr/>
    </dgm:pt>
    <dgm:pt modelId="{305EB36D-1277-453E-B926-78EBC72CCFCD}" type="pres">
      <dgm:prSet presAssocID="{25005948-EA75-4D83-98C2-6F0CE51DF202}" presName="node" presStyleLbl="node1" presStyleIdx="0" presStyleCnt="5">
        <dgm:presLayoutVars>
          <dgm:bulletEnabled val="1"/>
        </dgm:presLayoutVars>
      </dgm:prSet>
      <dgm:spPr/>
    </dgm:pt>
    <dgm:pt modelId="{8D41D802-93BE-40BC-B3FE-8CC07B97A928}" type="pres">
      <dgm:prSet presAssocID="{D9F4119C-8FDC-439B-8562-46D550128C03}" presName="sibTrans" presStyleCnt="0"/>
      <dgm:spPr/>
    </dgm:pt>
    <dgm:pt modelId="{E63B715F-25E8-40EB-9C7D-87813710253F}" type="pres">
      <dgm:prSet presAssocID="{79DAF7FA-5040-480B-8E45-5E95E701C0E0}" presName="node" presStyleLbl="node1" presStyleIdx="1" presStyleCnt="5">
        <dgm:presLayoutVars>
          <dgm:bulletEnabled val="1"/>
        </dgm:presLayoutVars>
      </dgm:prSet>
      <dgm:spPr/>
    </dgm:pt>
    <dgm:pt modelId="{94A1FBD3-FAD6-4AFD-9451-5B1605F9086E}" type="pres">
      <dgm:prSet presAssocID="{D18B3CD7-E356-4F06-9908-E282FA307A53}" presName="sibTrans" presStyleCnt="0"/>
      <dgm:spPr/>
    </dgm:pt>
    <dgm:pt modelId="{E12C5D0C-5A99-485E-B744-6B3CFC529917}" type="pres">
      <dgm:prSet presAssocID="{421966C9-CBE5-4253-8052-7D1E2737C528}" presName="node" presStyleLbl="node1" presStyleIdx="2" presStyleCnt="5">
        <dgm:presLayoutVars>
          <dgm:bulletEnabled val="1"/>
        </dgm:presLayoutVars>
      </dgm:prSet>
      <dgm:spPr/>
    </dgm:pt>
    <dgm:pt modelId="{2DF41820-A3BA-43BB-9173-164CE0121884}" type="pres">
      <dgm:prSet presAssocID="{BD8F8E7D-A17C-48E2-84F7-5DE18F618849}" presName="sibTrans" presStyleCnt="0"/>
      <dgm:spPr/>
    </dgm:pt>
    <dgm:pt modelId="{C4BEA8FB-FFA1-4B76-846E-E6510B7EC332}" type="pres">
      <dgm:prSet presAssocID="{3F5BC139-75AB-445E-9B8E-17424CAEEE96}" presName="node" presStyleLbl="node1" presStyleIdx="3" presStyleCnt="5">
        <dgm:presLayoutVars>
          <dgm:bulletEnabled val="1"/>
        </dgm:presLayoutVars>
      </dgm:prSet>
      <dgm:spPr/>
    </dgm:pt>
    <dgm:pt modelId="{7B456EE4-9977-41DB-B3AD-509C00A2805A}" type="pres">
      <dgm:prSet presAssocID="{0DB1BF01-ED37-4D43-95BA-4220154CAB0B}" presName="sibTrans" presStyleCnt="0"/>
      <dgm:spPr/>
    </dgm:pt>
    <dgm:pt modelId="{BD581EDB-A9B1-4DE4-B132-D1DB11365E30}" type="pres">
      <dgm:prSet presAssocID="{279BC24E-A9E4-4D1A-BD0A-2145A575F2F8}" presName="node" presStyleLbl="node1" presStyleIdx="4" presStyleCnt="5">
        <dgm:presLayoutVars>
          <dgm:bulletEnabled val="1"/>
        </dgm:presLayoutVars>
      </dgm:prSet>
      <dgm:spPr/>
    </dgm:pt>
  </dgm:ptLst>
  <dgm:cxnLst>
    <dgm:cxn modelId="{44E87725-A43E-4F3F-A60F-961E3F7A4ABF}" type="presOf" srcId="{3F5BC139-75AB-445E-9B8E-17424CAEEE96}" destId="{C4BEA8FB-FFA1-4B76-846E-E6510B7EC332}" srcOrd="0" destOrd="0" presId="urn:microsoft.com/office/officeart/2005/8/layout/default"/>
    <dgm:cxn modelId="{711D4B31-FFCC-4EB9-A327-7B5B6E85A369}" type="presOf" srcId="{279BC24E-A9E4-4D1A-BD0A-2145A575F2F8}" destId="{BD581EDB-A9B1-4DE4-B132-D1DB11365E30}" srcOrd="0" destOrd="0" presId="urn:microsoft.com/office/officeart/2005/8/layout/default"/>
    <dgm:cxn modelId="{3E988C4A-64F5-4A97-B21A-711B124D1291}" type="presOf" srcId="{6FB87A91-ECF9-4A32-AE0F-60311E114A9D}" destId="{3820182B-8544-4994-8532-B7B448CB25D1}" srcOrd="0" destOrd="0" presId="urn:microsoft.com/office/officeart/2005/8/layout/default"/>
    <dgm:cxn modelId="{1AB0364C-1EEE-424B-94BE-74CCC0DAB27D}" type="presOf" srcId="{25005948-EA75-4D83-98C2-6F0CE51DF202}" destId="{305EB36D-1277-453E-B926-78EBC72CCFCD}" srcOrd="0" destOrd="0" presId="urn:microsoft.com/office/officeart/2005/8/layout/default"/>
    <dgm:cxn modelId="{135FC659-E4F6-4125-A9A5-E2898AFE49DE}" srcId="{6FB87A91-ECF9-4A32-AE0F-60311E114A9D}" destId="{25005948-EA75-4D83-98C2-6F0CE51DF202}" srcOrd="0" destOrd="0" parTransId="{1808BDB0-BBDA-4B6D-A16B-6F7415BD2429}" sibTransId="{D9F4119C-8FDC-439B-8562-46D550128C03}"/>
    <dgm:cxn modelId="{46301161-A08C-4B44-BAF0-176207F9E24C}" srcId="{6FB87A91-ECF9-4A32-AE0F-60311E114A9D}" destId="{3F5BC139-75AB-445E-9B8E-17424CAEEE96}" srcOrd="3" destOrd="0" parTransId="{11847B39-05B1-4C69-A75E-32C75EB2EC07}" sibTransId="{0DB1BF01-ED37-4D43-95BA-4220154CAB0B}"/>
    <dgm:cxn modelId="{DEB6168D-BD39-4920-9E2C-64FC6F18F9B0}" srcId="{6FB87A91-ECF9-4A32-AE0F-60311E114A9D}" destId="{279BC24E-A9E4-4D1A-BD0A-2145A575F2F8}" srcOrd="4" destOrd="0" parTransId="{F79A6BE7-C621-427B-A35F-FAAD39E22861}" sibTransId="{76CE615D-94AA-479A-A162-4D5BCF615A80}"/>
    <dgm:cxn modelId="{10FA9A90-BCF4-4377-9C92-F087B009E15C}" srcId="{6FB87A91-ECF9-4A32-AE0F-60311E114A9D}" destId="{421966C9-CBE5-4253-8052-7D1E2737C528}" srcOrd="2" destOrd="0" parTransId="{2202D68B-0B80-453A-B7D4-80B4C98D986C}" sibTransId="{BD8F8E7D-A17C-48E2-84F7-5DE18F618849}"/>
    <dgm:cxn modelId="{05D22899-7FE3-40AC-BC3C-C7E80225CA98}" type="presOf" srcId="{421966C9-CBE5-4253-8052-7D1E2737C528}" destId="{E12C5D0C-5A99-485E-B744-6B3CFC529917}" srcOrd="0" destOrd="0" presId="urn:microsoft.com/office/officeart/2005/8/layout/default"/>
    <dgm:cxn modelId="{069886CE-2961-4855-9949-2A8323D38961}" type="presOf" srcId="{79DAF7FA-5040-480B-8E45-5E95E701C0E0}" destId="{E63B715F-25E8-40EB-9C7D-87813710253F}" srcOrd="0" destOrd="0" presId="urn:microsoft.com/office/officeart/2005/8/layout/default"/>
    <dgm:cxn modelId="{38EEACD5-90EA-403E-9470-9FD580BD63B1}" srcId="{6FB87A91-ECF9-4A32-AE0F-60311E114A9D}" destId="{79DAF7FA-5040-480B-8E45-5E95E701C0E0}" srcOrd="1" destOrd="0" parTransId="{EB370EC7-4238-4CB8-BC88-1394C798C1D9}" sibTransId="{D18B3CD7-E356-4F06-9908-E282FA307A53}"/>
    <dgm:cxn modelId="{AB8DF5D9-EF23-4F7A-9E85-19A6329ECA76}" type="presParOf" srcId="{3820182B-8544-4994-8532-B7B448CB25D1}" destId="{305EB36D-1277-453E-B926-78EBC72CCFCD}" srcOrd="0" destOrd="0" presId="urn:microsoft.com/office/officeart/2005/8/layout/default"/>
    <dgm:cxn modelId="{AE0F43CE-3F44-4A1A-8F1F-45AE3B24154E}" type="presParOf" srcId="{3820182B-8544-4994-8532-B7B448CB25D1}" destId="{8D41D802-93BE-40BC-B3FE-8CC07B97A928}" srcOrd="1" destOrd="0" presId="urn:microsoft.com/office/officeart/2005/8/layout/default"/>
    <dgm:cxn modelId="{AED86EDA-9AC8-4965-A9BC-1D16D0362522}" type="presParOf" srcId="{3820182B-8544-4994-8532-B7B448CB25D1}" destId="{E63B715F-25E8-40EB-9C7D-87813710253F}" srcOrd="2" destOrd="0" presId="urn:microsoft.com/office/officeart/2005/8/layout/default"/>
    <dgm:cxn modelId="{8F212E94-0E82-48A7-A610-5734E25201B8}" type="presParOf" srcId="{3820182B-8544-4994-8532-B7B448CB25D1}" destId="{94A1FBD3-FAD6-4AFD-9451-5B1605F9086E}" srcOrd="3" destOrd="0" presId="urn:microsoft.com/office/officeart/2005/8/layout/default"/>
    <dgm:cxn modelId="{321C17AE-0649-444E-94FE-9BD15735632F}" type="presParOf" srcId="{3820182B-8544-4994-8532-B7B448CB25D1}" destId="{E12C5D0C-5A99-485E-B744-6B3CFC529917}" srcOrd="4" destOrd="0" presId="urn:microsoft.com/office/officeart/2005/8/layout/default"/>
    <dgm:cxn modelId="{BFE2A12B-C01C-495B-86A9-430B712EC26A}" type="presParOf" srcId="{3820182B-8544-4994-8532-B7B448CB25D1}" destId="{2DF41820-A3BA-43BB-9173-164CE0121884}" srcOrd="5" destOrd="0" presId="urn:microsoft.com/office/officeart/2005/8/layout/default"/>
    <dgm:cxn modelId="{3CEDBDC0-B3A7-4390-9EAA-D32AC45223BA}" type="presParOf" srcId="{3820182B-8544-4994-8532-B7B448CB25D1}" destId="{C4BEA8FB-FFA1-4B76-846E-E6510B7EC332}" srcOrd="6" destOrd="0" presId="urn:microsoft.com/office/officeart/2005/8/layout/default"/>
    <dgm:cxn modelId="{B7FA1129-4FFC-44C3-BE1B-21CB8CECBF01}" type="presParOf" srcId="{3820182B-8544-4994-8532-B7B448CB25D1}" destId="{7B456EE4-9977-41DB-B3AD-509C00A2805A}" srcOrd="7" destOrd="0" presId="urn:microsoft.com/office/officeart/2005/8/layout/default"/>
    <dgm:cxn modelId="{2C6B1A8D-82CF-427C-92DF-42AE359549E5}" type="presParOf" srcId="{3820182B-8544-4994-8532-B7B448CB25D1}" destId="{BD581EDB-A9B1-4DE4-B132-D1DB11365E3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645F9-B582-454F-B554-E3E28CB9B19A}">
      <dsp:nvSpPr>
        <dsp:cNvPr id="0" name=""/>
        <dsp:cNvSpPr/>
      </dsp:nvSpPr>
      <dsp:spPr>
        <a:xfrm>
          <a:off x="508992" y="3795"/>
          <a:ext cx="2396504" cy="1437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Customers (clients, users)</a:t>
          </a:r>
        </a:p>
      </dsp:txBody>
      <dsp:txXfrm>
        <a:off x="508992" y="3795"/>
        <a:ext cx="2396504" cy="1437902"/>
      </dsp:txXfrm>
    </dsp:sp>
    <dsp:sp modelId="{F8AA3631-8548-4A51-8188-4030E48AECC5}">
      <dsp:nvSpPr>
        <dsp:cNvPr id="0" name=""/>
        <dsp:cNvSpPr/>
      </dsp:nvSpPr>
      <dsp:spPr>
        <a:xfrm>
          <a:off x="3145147" y="3795"/>
          <a:ext cx="2396504" cy="1437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Sponsors (those who have commissioned and/or will pay for the system)</a:t>
          </a:r>
        </a:p>
      </dsp:txBody>
      <dsp:txXfrm>
        <a:off x="3145147" y="3795"/>
        <a:ext cx="2396504" cy="1437902"/>
      </dsp:txXfrm>
    </dsp:sp>
    <dsp:sp modelId="{353B8D86-3C5E-4EF6-BBF9-6A7106B3E835}">
      <dsp:nvSpPr>
        <dsp:cNvPr id="0" name=""/>
        <dsp:cNvSpPr/>
      </dsp:nvSpPr>
      <dsp:spPr>
        <a:xfrm>
          <a:off x="5781302" y="3795"/>
          <a:ext cx="2396504" cy="1437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All responsible engineering and technical persons (e.g. systems, development, test, maintenance)</a:t>
          </a:r>
        </a:p>
      </dsp:txBody>
      <dsp:txXfrm>
        <a:off x="5781302" y="3795"/>
        <a:ext cx="2396504" cy="1437902"/>
      </dsp:txXfrm>
    </dsp:sp>
    <dsp:sp modelId="{9B76258B-9582-4317-AE2A-6B1BBCBD6D4F}">
      <dsp:nvSpPr>
        <dsp:cNvPr id="0" name=""/>
        <dsp:cNvSpPr/>
      </dsp:nvSpPr>
      <dsp:spPr>
        <a:xfrm>
          <a:off x="508992" y="1681348"/>
          <a:ext cx="2396504" cy="1437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Regulators (typically, government agencies at various levels)</a:t>
          </a:r>
        </a:p>
      </dsp:txBody>
      <dsp:txXfrm>
        <a:off x="508992" y="1681348"/>
        <a:ext cx="2396504" cy="1437902"/>
      </dsp:txXfrm>
    </dsp:sp>
    <dsp:sp modelId="{CFEB6C87-F758-4419-B8B9-A1D70EB2D136}">
      <dsp:nvSpPr>
        <dsp:cNvPr id="0" name=""/>
        <dsp:cNvSpPr/>
      </dsp:nvSpPr>
      <dsp:spPr>
        <a:xfrm>
          <a:off x="3145147" y="1681348"/>
          <a:ext cx="2396504" cy="1437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Third parties that have an interest in the system but no direct regulatory authority (e.g. standards organizations, users groups)</a:t>
          </a:r>
        </a:p>
      </dsp:txBody>
      <dsp:txXfrm>
        <a:off x="3145147" y="1681348"/>
        <a:ext cx="2396504" cy="1437902"/>
      </dsp:txXfrm>
    </dsp:sp>
    <dsp:sp modelId="{C6B50CA5-FF3D-4B4A-8633-ED7E05930A0D}">
      <dsp:nvSpPr>
        <dsp:cNvPr id="0" name=""/>
        <dsp:cNvSpPr/>
      </dsp:nvSpPr>
      <dsp:spPr>
        <a:xfrm>
          <a:off x="5781302" y="1681348"/>
          <a:ext cx="2396504" cy="1437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Society (is the system safe?)</a:t>
          </a:r>
        </a:p>
      </dsp:txBody>
      <dsp:txXfrm>
        <a:off x="5781302" y="1681348"/>
        <a:ext cx="2396504" cy="1437902"/>
      </dsp:txXfrm>
    </dsp:sp>
    <dsp:sp modelId="{8C4EF285-9173-4758-900B-78F940F928B9}">
      <dsp:nvSpPr>
        <dsp:cNvPr id="0" name=""/>
        <dsp:cNvSpPr/>
      </dsp:nvSpPr>
      <dsp:spPr>
        <a:xfrm>
          <a:off x="508992" y="3358901"/>
          <a:ext cx="2396504" cy="1437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Environment (for physical systems)</a:t>
          </a:r>
        </a:p>
      </dsp:txBody>
      <dsp:txXfrm>
        <a:off x="508992" y="3358901"/>
        <a:ext cx="2396504" cy="1437902"/>
      </dsp:txXfrm>
    </dsp:sp>
    <dsp:sp modelId="{5736D4B5-2FE7-4CBA-A6F5-F7BC2ABA77D8}">
      <dsp:nvSpPr>
        <dsp:cNvPr id="0" name=""/>
        <dsp:cNvSpPr/>
      </dsp:nvSpPr>
      <dsp:spPr>
        <a:xfrm>
          <a:off x="3145147" y="3358901"/>
          <a:ext cx="2396504" cy="1437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Professors (e.g. for this course)</a:t>
          </a:r>
        </a:p>
      </dsp:txBody>
      <dsp:txXfrm>
        <a:off x="3145147" y="3358901"/>
        <a:ext cx="2396504" cy="1437902"/>
      </dsp:txXfrm>
    </dsp:sp>
    <dsp:sp modelId="{C6637540-B9D7-46E0-AE0D-7B21302FBA20}">
      <dsp:nvSpPr>
        <dsp:cNvPr id="0" name=""/>
        <dsp:cNvSpPr/>
      </dsp:nvSpPr>
      <dsp:spPr>
        <a:xfrm>
          <a:off x="5781302" y="3358901"/>
          <a:ext cx="2396504" cy="1437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This is an incomplete list</a:t>
          </a:r>
        </a:p>
      </dsp:txBody>
      <dsp:txXfrm>
        <a:off x="5781302" y="3358901"/>
        <a:ext cx="2396504" cy="1437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EB36D-1277-453E-B926-78EBC72CCFCD}">
      <dsp:nvSpPr>
        <dsp:cNvPr id="0" name=""/>
        <dsp:cNvSpPr/>
      </dsp:nvSpPr>
      <dsp:spPr>
        <a:xfrm>
          <a:off x="307345" y="1546"/>
          <a:ext cx="3222855" cy="193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Those who “lose” if system is built</a:t>
          </a:r>
        </a:p>
      </dsp:txBody>
      <dsp:txXfrm>
        <a:off x="307345" y="1546"/>
        <a:ext cx="3222855" cy="1933713"/>
      </dsp:txXfrm>
    </dsp:sp>
    <dsp:sp modelId="{E63B715F-25E8-40EB-9C7D-87813710253F}">
      <dsp:nvSpPr>
        <dsp:cNvPr id="0" name=""/>
        <dsp:cNvSpPr/>
      </dsp:nvSpPr>
      <dsp:spPr>
        <a:xfrm>
          <a:off x="3852486" y="1546"/>
          <a:ext cx="3222855" cy="193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Competitors</a:t>
          </a:r>
        </a:p>
      </dsp:txBody>
      <dsp:txXfrm>
        <a:off x="3852486" y="1546"/>
        <a:ext cx="3222855" cy="1933713"/>
      </dsp:txXfrm>
    </dsp:sp>
    <dsp:sp modelId="{E12C5D0C-5A99-485E-B744-6B3CFC529917}">
      <dsp:nvSpPr>
        <dsp:cNvPr id="0" name=""/>
        <dsp:cNvSpPr/>
      </dsp:nvSpPr>
      <dsp:spPr>
        <a:xfrm>
          <a:off x="7397627" y="1546"/>
          <a:ext cx="3222855" cy="193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Activists</a:t>
          </a:r>
        </a:p>
      </dsp:txBody>
      <dsp:txXfrm>
        <a:off x="7397627" y="1546"/>
        <a:ext cx="3222855" cy="1933713"/>
      </dsp:txXfrm>
    </dsp:sp>
    <dsp:sp modelId="{C4BEA8FB-FFA1-4B76-846E-E6510B7EC332}">
      <dsp:nvSpPr>
        <dsp:cNvPr id="0" name=""/>
        <dsp:cNvSpPr/>
      </dsp:nvSpPr>
      <dsp:spPr>
        <a:xfrm>
          <a:off x="2079915" y="2257545"/>
          <a:ext cx="3222855" cy="193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Enemies</a:t>
          </a:r>
        </a:p>
      </dsp:txBody>
      <dsp:txXfrm>
        <a:off x="2079915" y="2257545"/>
        <a:ext cx="3222855" cy="1933713"/>
      </dsp:txXfrm>
    </dsp:sp>
    <dsp:sp modelId="{BD581EDB-A9B1-4DE4-B132-D1DB11365E30}">
      <dsp:nvSpPr>
        <dsp:cNvPr id="0" name=""/>
        <dsp:cNvSpPr/>
      </dsp:nvSpPr>
      <dsp:spPr>
        <a:xfrm>
          <a:off x="5625057" y="2257545"/>
          <a:ext cx="3222855" cy="19337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Gadflies</a:t>
          </a:r>
        </a:p>
      </dsp:txBody>
      <dsp:txXfrm>
        <a:off x="5625057" y="2257545"/>
        <a:ext cx="3222855" cy="193371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594B4-488C-1D4D-9D01-18FDF3232C7B}" type="datetimeFigureOut">
              <a:rPr lang="en-US" smtClean="0"/>
              <a:t>6/3/25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19D3B-3BB9-F24B-A943-E16822E4BADC}" type="slidenum">
              <a:rPr lang="en-US" smtClean="0"/>
              <a:t>‹#›</a:t>
            </a:fld>
            <a:endParaRPr lang="en-US"/>
          </a:p>
        </p:txBody>
      </p:sp>
    </p:spTree>
    <p:extLst>
      <p:ext uri="{BB962C8B-B14F-4D97-AF65-F5344CB8AC3E}">
        <p14:creationId xmlns:p14="http://schemas.microsoft.com/office/powerpoint/2010/main" val="1913611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1</a:t>
            </a:fld>
            <a:endParaRPr lang="en-US"/>
          </a:p>
        </p:txBody>
      </p:sp>
    </p:spTree>
    <p:extLst>
      <p:ext uri="{BB962C8B-B14F-4D97-AF65-F5344CB8AC3E}">
        <p14:creationId xmlns:p14="http://schemas.microsoft.com/office/powerpoint/2010/main" val="2971297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latin typeface="ImpressumStd"/>
              </a:rPr>
              <a:t>Sprints</a:t>
            </a:r>
            <a:r>
              <a:rPr lang="en-US" dirty="0">
                <a:latin typeface="ImpressumStd"/>
              </a:rPr>
              <a:t>—consist of work units that are required to conduct the 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Impressum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Time-box: </a:t>
            </a:r>
            <a:r>
              <a:rPr lang="en-US" sz="1200" kern="1200" dirty="0">
                <a:solidFill>
                  <a:schemeClr val="tx1"/>
                </a:solidFill>
                <a:effectLst/>
                <a:latin typeface="+mn-lt"/>
                <a:ea typeface="+mn-ea"/>
                <a:cs typeface="+mn-cs"/>
              </a:rPr>
              <a:t>a period of time that has been allocated to accomplish some task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ImpressumStd"/>
            </a:endParaRPr>
          </a:p>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44</a:t>
            </a:fld>
            <a:endParaRPr lang="en-US"/>
          </a:p>
        </p:txBody>
      </p:sp>
    </p:spTree>
    <p:extLst>
      <p:ext uri="{BB962C8B-B14F-4D97-AF65-F5344CB8AC3E}">
        <p14:creationId xmlns:p14="http://schemas.microsoft.com/office/powerpoint/2010/main" val="75081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latin typeface="ImpressumStd"/>
              </a:rPr>
              <a:t>so this is an illustration of the scrum workflow, which starts with planning</a:t>
            </a:r>
          </a:p>
        </p:txBody>
      </p:sp>
      <p:sp>
        <p:nvSpPr>
          <p:cNvPr id="4" name="Slide Number Placeholder 3"/>
          <p:cNvSpPr>
            <a:spLocks noGrp="1"/>
          </p:cNvSpPr>
          <p:nvPr>
            <p:ph type="sldNum" sz="quarter" idx="5"/>
          </p:nvPr>
        </p:nvSpPr>
        <p:spPr/>
        <p:txBody>
          <a:bodyPr/>
          <a:lstStyle/>
          <a:p>
            <a:fld id="{DEB19D3B-3BB9-F24B-A943-E16822E4BADC}" type="slidenum">
              <a:rPr lang="en-US" smtClean="0"/>
              <a:t>46</a:t>
            </a:fld>
            <a:endParaRPr lang="en-US"/>
          </a:p>
        </p:txBody>
      </p:sp>
    </p:spTree>
    <p:extLst>
      <p:ext uri="{BB962C8B-B14F-4D97-AF65-F5344CB8AC3E}">
        <p14:creationId xmlns:p14="http://schemas.microsoft.com/office/powerpoint/2010/main" val="2425072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Planning:</a:t>
            </a:r>
            <a:r>
              <a:rPr lang="en-US" sz="1200" b="0" kern="1200" dirty="0">
                <a:solidFill>
                  <a:schemeClr val="tx1"/>
                </a:solidFill>
                <a:effectLst/>
                <a:latin typeface="+mn-lt"/>
                <a:ea typeface="+mn-ea"/>
                <a:cs typeface="+mn-cs"/>
              </a:rPr>
              <a:t> (as part of planning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development team works with the product owner and all other stakeholders to </a:t>
            </a:r>
            <a:r>
              <a:rPr lang="en-US" sz="1200" b="1" kern="1200" dirty="0">
                <a:solidFill>
                  <a:schemeClr val="tx1"/>
                </a:solidFill>
                <a:effectLst/>
                <a:latin typeface="+mn-lt"/>
                <a:ea typeface="+mn-ea"/>
                <a:cs typeface="+mn-cs"/>
              </a:rPr>
              <a:t>develop the items in the product backlog</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Both the product owner and the development team </a:t>
            </a:r>
            <a:r>
              <a:rPr lang="en-US" sz="1200" b="1" kern="1200" dirty="0">
                <a:solidFill>
                  <a:schemeClr val="tx1"/>
                </a:solidFill>
                <a:effectLst/>
                <a:latin typeface="+mn-lt"/>
                <a:ea typeface="+mn-ea"/>
                <a:cs typeface="+mn-cs"/>
              </a:rPr>
              <a:t>rank the items in the product backlog </a:t>
            </a:r>
            <a:r>
              <a:rPr lang="en-US" sz="1200" kern="1200" dirty="0">
                <a:solidFill>
                  <a:schemeClr val="tx1"/>
                </a:solidFill>
                <a:effectLst/>
                <a:latin typeface="+mn-lt"/>
                <a:ea typeface="+mn-ea"/>
                <a:cs typeface="+mn-cs"/>
              </a:rPr>
              <a:t>by the importance of the business needs and the complexity of programming and testing required to complete each of them.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development team determines </a:t>
            </a:r>
            <a:r>
              <a:rPr lang="en-US" sz="1200" b="1" kern="1200" dirty="0">
                <a:solidFill>
                  <a:schemeClr val="tx1"/>
                </a:solidFill>
                <a:effectLst/>
                <a:latin typeface="+mn-lt"/>
                <a:ea typeface="+mn-ea"/>
                <a:cs typeface="+mn-cs"/>
              </a:rPr>
              <a:t>what can be delivered in the increment </a:t>
            </a:r>
            <a:r>
              <a:rPr lang="en-US" sz="1200" kern="1200" dirty="0">
                <a:solidFill>
                  <a:schemeClr val="tx1"/>
                </a:solidFill>
                <a:effectLst/>
                <a:latin typeface="+mn-lt"/>
                <a:ea typeface="+mn-ea"/>
                <a:cs typeface="+mn-cs"/>
              </a:rPr>
              <a:t>given the constraints of the time-box allocated for the sprint and, with the Scrum master, </a:t>
            </a:r>
            <a:r>
              <a:rPr lang="en-US" sz="1200" b="1" kern="1200" dirty="0">
                <a:solidFill>
                  <a:schemeClr val="tx1"/>
                </a:solidFill>
                <a:effectLst/>
                <a:latin typeface="+mn-lt"/>
                <a:ea typeface="+mn-ea"/>
                <a:cs typeface="+mn-cs"/>
              </a:rPr>
              <a:t>what tasks will be needed to deliver the incremen</a:t>
            </a:r>
            <a:r>
              <a:rPr lang="en-US" sz="1200" kern="1200" dirty="0">
                <a:solidFill>
                  <a:schemeClr val="tx1"/>
                </a:solidFill>
                <a:effectLst/>
                <a:latin typeface="+mn-lt"/>
                <a:ea typeface="+mn-ea"/>
                <a:cs typeface="+mn-cs"/>
              </a:rPr>
              <a:t>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Product backlog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i="0"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rioritized list of all the </a:t>
            </a:r>
            <a:r>
              <a:rPr lang="en-US" sz="1200" b="1" kern="1200" dirty="0">
                <a:solidFill>
                  <a:schemeClr val="tx1"/>
                </a:solidFill>
                <a:effectLst/>
                <a:latin typeface="+mn-lt"/>
                <a:ea typeface="+mn-ea"/>
                <a:cs typeface="+mn-cs"/>
              </a:rPr>
              <a:t>product requirements or features </a:t>
            </a:r>
            <a:r>
              <a:rPr lang="en-US" sz="1200" kern="1200" dirty="0">
                <a:solidFill>
                  <a:schemeClr val="tx1"/>
                </a:solidFill>
                <a:effectLst/>
                <a:latin typeface="+mn-lt"/>
                <a:ea typeface="+mn-ea"/>
                <a:cs typeface="+mn-cs"/>
              </a:rPr>
              <a:t>that provide business value for the customer.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similar to in XP, agreed upon Items can be added to the backlog at any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i="1" dirty="0">
              <a:solidFill>
                <a:srgbClr val="FF0000"/>
              </a:solidFill>
              <a:latin typeface="ImpressumStd"/>
            </a:endParaRPr>
          </a:p>
          <a:p>
            <a:r>
              <a:rPr lang="en-US" b="1" i="1" dirty="0">
                <a:solidFill>
                  <a:srgbClr val="FF0000"/>
                </a:solidFill>
                <a:latin typeface="ImpressumStd"/>
              </a:rPr>
              <a:t>Sprint Backlog: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A subset of product backlog items selected by </a:t>
            </a:r>
            <a:r>
              <a:rPr lang="en-US" sz="1200" b="1" kern="1200" dirty="0">
                <a:solidFill>
                  <a:schemeClr val="tx1"/>
                </a:solidFill>
                <a:effectLst/>
                <a:latin typeface="+mn-lt"/>
                <a:ea typeface="+mn-ea"/>
                <a:cs typeface="+mn-cs"/>
              </a:rPr>
              <a:t>the product team </a:t>
            </a:r>
            <a:r>
              <a:rPr lang="en-US" sz="1200" kern="1200" dirty="0">
                <a:solidFill>
                  <a:schemeClr val="tx1"/>
                </a:solidFill>
                <a:effectLst/>
                <a:latin typeface="+mn-lt"/>
                <a:ea typeface="+mn-ea"/>
                <a:cs typeface="+mn-cs"/>
              </a:rPr>
              <a:t>to be completed in the current sprint.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No new features can be added to the sprint backlog unless the sprint is cancelled and restarted.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ImpressumStd"/>
              </a:rPr>
              <a:t>this</a:t>
            </a:r>
            <a:r>
              <a:rPr lang="en-US" dirty="0">
                <a:solidFill>
                  <a:srgbClr val="FF0000"/>
                </a:solidFill>
                <a:latin typeface="ImpressumStd"/>
              </a:rPr>
              <a:t> </a:t>
            </a:r>
            <a:r>
              <a:rPr lang="en-US" dirty="0">
                <a:latin typeface="ImpressumStd"/>
              </a:rPr>
              <a:t>allows the team to work in a short-term, stable environment. </a:t>
            </a:r>
            <a:endParaRPr lang="en-US" dirty="0"/>
          </a:p>
          <a:p>
            <a:pPr marL="171450" indent="-171450">
              <a:buFontTx/>
              <a:buChar char="-"/>
            </a:pPr>
            <a:endParaRPr lang="en-US" dirty="0">
              <a:latin typeface="ImpressumStd"/>
            </a:endParaRPr>
          </a:p>
        </p:txBody>
      </p:sp>
      <p:sp>
        <p:nvSpPr>
          <p:cNvPr id="4" name="Slide Number Placeholder 3"/>
          <p:cNvSpPr>
            <a:spLocks noGrp="1"/>
          </p:cNvSpPr>
          <p:nvPr>
            <p:ph type="sldNum" sz="quarter" idx="5"/>
          </p:nvPr>
        </p:nvSpPr>
        <p:spPr/>
        <p:txBody>
          <a:bodyPr/>
          <a:lstStyle/>
          <a:p>
            <a:fld id="{DEB19D3B-3BB9-F24B-A943-E16822E4BADC}" type="slidenum">
              <a:rPr lang="en-US" smtClean="0"/>
              <a:t>47</a:t>
            </a:fld>
            <a:endParaRPr lang="en-US"/>
          </a:p>
        </p:txBody>
      </p:sp>
    </p:spTree>
    <p:extLst>
      <p:ext uri="{BB962C8B-B14F-4D97-AF65-F5344CB8AC3E}">
        <p14:creationId xmlns:p14="http://schemas.microsoft.com/office/powerpoint/2010/main" val="2913211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Sprint: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development </a:t>
            </a:r>
            <a:r>
              <a:rPr lang="en-US" sz="1200" b="1" kern="1200" dirty="0">
                <a:solidFill>
                  <a:schemeClr val="tx1"/>
                </a:solidFill>
                <a:effectLst/>
                <a:latin typeface="+mn-lt"/>
                <a:ea typeface="+mn-ea"/>
                <a:cs typeface="+mn-cs"/>
              </a:rPr>
              <a:t>team creates a plan </a:t>
            </a:r>
            <a:r>
              <a:rPr lang="en-US" sz="1200" kern="1200" dirty="0">
                <a:solidFill>
                  <a:schemeClr val="tx1"/>
                </a:solidFill>
                <a:effectLst/>
                <a:latin typeface="+mn-lt"/>
                <a:ea typeface="+mn-ea"/>
                <a:cs typeface="+mn-cs"/>
              </a:rPr>
              <a:t>for delivering a software increment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Most sprints are time-boxed to be completed in </a:t>
            </a:r>
            <a:r>
              <a:rPr lang="en-US" sz="1200" b="1" kern="1200" dirty="0">
                <a:solidFill>
                  <a:schemeClr val="tx1"/>
                </a:solidFill>
                <a:effectLst/>
                <a:latin typeface="+mn-lt"/>
                <a:ea typeface="+mn-ea"/>
                <a:cs typeface="+mn-cs"/>
              </a:rPr>
              <a:t>2 to 4 weeks</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How the </a:t>
            </a:r>
            <a:r>
              <a:rPr lang="en-US" sz="1200" b="1" kern="1200" dirty="0">
                <a:solidFill>
                  <a:schemeClr val="tx1"/>
                </a:solidFill>
                <a:effectLst/>
                <a:latin typeface="+mn-lt"/>
                <a:ea typeface="+mn-ea"/>
                <a:cs typeface="+mn-cs"/>
              </a:rPr>
              <a:t>developmen</a:t>
            </a:r>
            <a:r>
              <a:rPr lang="en-US" sz="1200" kern="1200" dirty="0">
                <a:solidFill>
                  <a:schemeClr val="tx1"/>
                </a:solidFill>
                <a:effectLst/>
                <a:latin typeface="+mn-lt"/>
                <a:ea typeface="+mn-ea"/>
                <a:cs typeface="+mn-cs"/>
              </a:rPr>
              <a:t>t team completes the increment is </a:t>
            </a:r>
            <a:r>
              <a:rPr lang="en-US" sz="1200" b="1" kern="1200" dirty="0">
                <a:solidFill>
                  <a:schemeClr val="tx1"/>
                </a:solidFill>
                <a:effectLst/>
                <a:latin typeface="+mn-lt"/>
                <a:ea typeface="+mn-ea"/>
                <a:cs typeface="+mn-cs"/>
              </a:rPr>
              <a:t>left up to the team to decide</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team </a:t>
            </a:r>
            <a:r>
              <a:rPr lang="en-US" sz="1200" b="1" kern="1200" dirty="0">
                <a:solidFill>
                  <a:schemeClr val="tx1"/>
                </a:solidFill>
                <a:effectLst/>
                <a:latin typeface="+mn-lt"/>
                <a:ea typeface="+mn-ea"/>
                <a:cs typeface="+mn-cs"/>
              </a:rPr>
              <a:t>meets daily</a:t>
            </a:r>
            <a:r>
              <a:rPr lang="en-US" sz="1200" kern="1200" dirty="0">
                <a:solidFill>
                  <a:schemeClr val="tx1"/>
                </a:solidFill>
                <a:effectLst/>
                <a:latin typeface="+mn-lt"/>
                <a:ea typeface="+mn-ea"/>
                <a:cs typeface="+mn-cs"/>
              </a:rPr>
              <a:t>, as a way to track progress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development </a:t>
            </a:r>
            <a:r>
              <a:rPr lang="en-US" sz="1200" b="1" kern="1200" dirty="0">
                <a:solidFill>
                  <a:schemeClr val="tx1"/>
                </a:solidFill>
                <a:effectLst/>
                <a:latin typeface="+mn-lt"/>
                <a:ea typeface="+mn-ea"/>
                <a:cs typeface="+mn-cs"/>
              </a:rPr>
              <a:t>team also decides when the increment is done and ready to demonstrate </a:t>
            </a:r>
            <a:r>
              <a:rPr lang="en-US" sz="1200" kern="1200" dirty="0">
                <a:solidFill>
                  <a:schemeClr val="tx1"/>
                </a:solidFill>
                <a:effectLst/>
                <a:latin typeface="+mn-lt"/>
                <a:ea typeface="+mn-ea"/>
                <a:cs typeface="+mn-cs"/>
              </a:rPr>
              <a:t>to the product owner.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p</a:t>
            </a:r>
            <a:r>
              <a:rPr lang="en-US" sz="1200" b="1" kern="1200" dirty="0">
                <a:solidFill>
                  <a:schemeClr val="tx1"/>
                </a:solidFill>
                <a:effectLst/>
                <a:latin typeface="+mn-lt"/>
                <a:ea typeface="+mn-ea"/>
                <a:cs typeface="+mn-cs"/>
              </a:rPr>
              <a:t>roduct owner </a:t>
            </a:r>
            <a:r>
              <a:rPr lang="en-US" sz="1200" kern="1200" dirty="0">
                <a:solidFill>
                  <a:schemeClr val="tx1"/>
                </a:solidFill>
                <a:effectLst/>
                <a:latin typeface="+mn-lt"/>
                <a:ea typeface="+mn-ea"/>
                <a:cs typeface="+mn-cs"/>
              </a:rPr>
              <a:t>is decides </a:t>
            </a:r>
            <a:r>
              <a:rPr lang="en-US" sz="1200" b="1" kern="1200" dirty="0">
                <a:solidFill>
                  <a:schemeClr val="tx1"/>
                </a:solidFill>
                <a:effectLst/>
                <a:latin typeface="+mn-lt"/>
                <a:ea typeface="+mn-ea"/>
                <a:cs typeface="+mn-cs"/>
              </a:rPr>
              <a:t>whether to terminate </a:t>
            </a:r>
            <a:r>
              <a:rPr lang="en-US" sz="1200" kern="1200" dirty="0">
                <a:solidFill>
                  <a:schemeClr val="tx1"/>
                </a:solidFill>
                <a:effectLst/>
                <a:latin typeface="+mn-lt"/>
                <a:ea typeface="+mn-ea"/>
                <a:cs typeface="+mn-cs"/>
              </a:rPr>
              <a:t>a sprint </a:t>
            </a:r>
            <a:r>
              <a:rPr lang="en-US" sz="1200" b="1" kern="1200" dirty="0">
                <a:solidFill>
                  <a:schemeClr val="tx1"/>
                </a:solidFill>
                <a:effectLst/>
                <a:latin typeface="+mn-lt"/>
                <a:ea typeface="+mn-ea"/>
                <a:cs typeface="+mn-cs"/>
              </a:rPr>
              <a:t>or extend the sprint </a:t>
            </a:r>
            <a:r>
              <a:rPr lang="en-US" sz="1200" kern="1200" dirty="0">
                <a:solidFill>
                  <a:schemeClr val="tx1"/>
                </a:solidFill>
                <a:effectLst/>
                <a:latin typeface="+mn-lt"/>
                <a:ea typeface="+mn-ea"/>
                <a:cs typeface="+mn-cs"/>
              </a:rPr>
              <a:t>if the increment is not accepted.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increment</a:t>
            </a:r>
            <a:r>
              <a:rPr lang="en-US" sz="1200" kern="1200" dirty="0">
                <a:solidFill>
                  <a:schemeClr val="tx1"/>
                </a:solidFill>
                <a:effectLst/>
                <a:latin typeface="+mn-lt"/>
                <a:ea typeface="+mn-ea"/>
                <a:cs typeface="+mn-cs"/>
              </a:rPr>
              <a:t> is the union of all backlog items completed in previous sprints and all backlog items to be completed in the current sprint.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15 minutes Daily Meeting: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effectLst/>
                <a:latin typeface="+mn-lt"/>
                <a:ea typeface="+mn-ea"/>
                <a:cs typeface="+mn-cs"/>
              </a:rPr>
              <a:t>To </a:t>
            </a:r>
            <a:r>
              <a:rPr lang="en-US" sz="1200" kern="1200" dirty="0">
                <a:solidFill>
                  <a:schemeClr val="tx1"/>
                </a:solidFill>
                <a:effectLst/>
                <a:latin typeface="+mn-lt"/>
                <a:ea typeface="+mn-ea"/>
                <a:cs typeface="+mn-cs"/>
              </a:rPr>
              <a:t>make plans for the next 24 hours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Track progress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declare sprint backlog items complete or done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i="1" u="sng"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i="1" u="sng" kern="1200" dirty="0">
                <a:solidFill>
                  <a:schemeClr val="tx1"/>
                </a:solidFill>
                <a:effectLst/>
                <a:latin typeface="+mn-lt"/>
                <a:ea typeface="+mn-ea"/>
                <a:cs typeface="+mn-cs"/>
              </a:rPr>
              <a:t>Please tell me how can the meeting help the team and in what ways?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Remember, these are </a:t>
            </a:r>
            <a:r>
              <a:rPr lang="en-US" sz="1200" b="1" kern="1200" dirty="0">
                <a:solidFill>
                  <a:schemeClr val="tx1"/>
                </a:solidFill>
                <a:effectLst/>
                <a:latin typeface="+mn-lt"/>
                <a:ea typeface="+mn-ea"/>
                <a:cs typeface="+mn-cs"/>
              </a:rPr>
              <a:t>not problem-solving meetings</a:t>
            </a:r>
            <a:r>
              <a:rPr lang="en-US" sz="1200" kern="1200" dirty="0">
                <a:solidFill>
                  <a:schemeClr val="tx1"/>
                </a:solidFill>
                <a:effectLst/>
                <a:latin typeface="+mn-lt"/>
                <a:ea typeface="+mn-ea"/>
                <a:cs typeface="+mn-cs"/>
              </a:rPr>
              <a:t>, those occur off-line and only involve the affected parties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Why meetings?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Scrum meeting helps the team to uncover potential problems as early as possible.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promotes a self-organizing team structure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the team considers </a:t>
            </a:r>
            <a:r>
              <a:rPr lang="en-US" sz="1200" b="1" kern="1200" dirty="0">
                <a:solidFill>
                  <a:schemeClr val="tx1"/>
                </a:solidFill>
                <a:effectLst/>
                <a:latin typeface="+mn-lt"/>
                <a:ea typeface="+mn-ea"/>
                <a:cs typeface="+mn-cs"/>
              </a:rPr>
              <a:t>all sprint backlog items complete</a:t>
            </a:r>
            <a:r>
              <a:rPr lang="en-US" sz="1200" kern="1200" dirty="0">
                <a:solidFill>
                  <a:schemeClr val="tx1"/>
                </a:solidFill>
                <a:effectLst/>
                <a:latin typeface="+mn-lt"/>
                <a:ea typeface="+mn-ea"/>
                <a:cs typeface="+mn-cs"/>
              </a:rPr>
              <a:t>, the team may </a:t>
            </a:r>
            <a:r>
              <a:rPr lang="en-US" sz="1200" b="1" kern="1200" dirty="0">
                <a:solidFill>
                  <a:schemeClr val="tx1"/>
                </a:solidFill>
                <a:effectLst/>
                <a:latin typeface="+mn-lt"/>
                <a:ea typeface="+mn-ea"/>
                <a:cs typeface="+mn-cs"/>
              </a:rPr>
              <a:t>decide to schedule a demo and review </a:t>
            </a:r>
            <a:r>
              <a:rPr lang="en-US" sz="1200" kern="1200" dirty="0">
                <a:solidFill>
                  <a:schemeClr val="tx1"/>
                </a:solidFill>
                <a:effectLst/>
                <a:latin typeface="+mn-lt"/>
                <a:ea typeface="+mn-ea"/>
                <a:cs typeface="+mn-cs"/>
              </a:rPr>
              <a:t>of the completed increment </a:t>
            </a:r>
            <a:r>
              <a:rPr lang="en-US" sz="1200" b="1" kern="1200" dirty="0">
                <a:solidFill>
                  <a:schemeClr val="tx1"/>
                </a:solidFill>
                <a:effectLst/>
                <a:latin typeface="+mn-lt"/>
                <a:ea typeface="+mn-ea"/>
                <a:cs typeface="+mn-cs"/>
              </a:rPr>
              <a:t>with the product owner.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latin typeface="ImpressumStd"/>
            </a:endParaRPr>
          </a:p>
        </p:txBody>
      </p:sp>
      <p:sp>
        <p:nvSpPr>
          <p:cNvPr id="4" name="Slide Number Placeholder 3"/>
          <p:cNvSpPr>
            <a:spLocks noGrp="1"/>
          </p:cNvSpPr>
          <p:nvPr>
            <p:ph type="sldNum" sz="quarter" idx="5"/>
          </p:nvPr>
        </p:nvSpPr>
        <p:spPr/>
        <p:txBody>
          <a:bodyPr/>
          <a:lstStyle/>
          <a:p>
            <a:fld id="{DEB19D3B-3BB9-F24B-A943-E16822E4BADC}" type="slidenum">
              <a:rPr lang="en-US" smtClean="0"/>
              <a:t>49</a:t>
            </a:fld>
            <a:endParaRPr lang="en-US"/>
          </a:p>
        </p:txBody>
      </p:sp>
    </p:spTree>
    <p:extLst>
      <p:ext uri="{BB962C8B-B14F-4D97-AF65-F5344CB8AC3E}">
        <p14:creationId xmlns:p14="http://schemas.microsoft.com/office/powerpoint/2010/main" val="3507487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the team considers </a:t>
            </a:r>
            <a:r>
              <a:rPr lang="en-US" sz="1200" b="1" kern="1200" dirty="0">
                <a:solidFill>
                  <a:schemeClr val="tx1"/>
                </a:solidFill>
                <a:effectLst/>
                <a:latin typeface="+mn-lt"/>
                <a:ea typeface="+mn-ea"/>
                <a:cs typeface="+mn-cs"/>
              </a:rPr>
              <a:t>all sprint backlog items complete</a:t>
            </a:r>
            <a:r>
              <a:rPr lang="en-US" sz="1200" kern="1200" dirty="0">
                <a:solidFill>
                  <a:schemeClr val="tx1"/>
                </a:solidFill>
                <a:effectLst/>
                <a:latin typeface="+mn-lt"/>
                <a:ea typeface="+mn-ea"/>
                <a:cs typeface="+mn-cs"/>
              </a:rPr>
              <a:t>, the team may </a:t>
            </a:r>
            <a:r>
              <a:rPr lang="en-US" sz="1200" b="1" kern="1200" dirty="0">
                <a:solidFill>
                  <a:schemeClr val="tx1"/>
                </a:solidFill>
                <a:effectLst/>
                <a:latin typeface="+mn-lt"/>
                <a:ea typeface="+mn-ea"/>
                <a:cs typeface="+mn-cs"/>
              </a:rPr>
              <a:t>decide to schedule a demo and review </a:t>
            </a:r>
            <a:r>
              <a:rPr lang="en-US" sz="1200" kern="1200" dirty="0">
                <a:solidFill>
                  <a:schemeClr val="tx1"/>
                </a:solidFill>
                <a:effectLst/>
                <a:latin typeface="+mn-lt"/>
                <a:ea typeface="+mn-ea"/>
                <a:cs typeface="+mn-cs"/>
              </a:rPr>
              <a:t>of the completed increment </a:t>
            </a:r>
            <a:r>
              <a:rPr lang="en-US" sz="1200" b="1" kern="1200" dirty="0">
                <a:solidFill>
                  <a:schemeClr val="tx1"/>
                </a:solidFill>
                <a:effectLst/>
                <a:latin typeface="+mn-lt"/>
                <a:ea typeface="+mn-ea"/>
                <a:cs typeface="+mn-cs"/>
              </a:rPr>
              <a:t>with the product owner.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Sprint Review Meeting: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sprint review is often </a:t>
            </a:r>
            <a:r>
              <a:rPr lang="en-US" sz="1200" b="1" kern="1200" dirty="0">
                <a:solidFill>
                  <a:schemeClr val="tx1"/>
                </a:solidFill>
                <a:effectLst/>
                <a:latin typeface="+mn-lt"/>
                <a:ea typeface="+mn-ea"/>
                <a:cs typeface="+mn-cs"/>
              </a:rPr>
              <a:t>a 4-hour meeting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mn-lt"/>
                <a:ea typeface="+mn-ea"/>
                <a:cs typeface="+mn-cs"/>
              </a:rPr>
              <a:t>Everyone attends this meeting </a:t>
            </a:r>
            <a:r>
              <a:rPr lang="en-US" sz="1200" kern="1200" dirty="0">
                <a:solidFill>
                  <a:schemeClr val="tx1"/>
                </a:solidFill>
                <a:effectLst/>
                <a:latin typeface="+mn-lt"/>
                <a:ea typeface="+mn-ea"/>
                <a:cs typeface="+mn-cs"/>
              </a:rPr>
              <a:t>(The Scrum master, the development team, the product owner, and selected stakeholders).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main activity is a </a:t>
            </a:r>
            <a:r>
              <a:rPr lang="en-US" sz="1200" b="1" i="1" kern="1200" dirty="0">
                <a:solidFill>
                  <a:schemeClr val="tx1"/>
                </a:solidFill>
                <a:effectLst/>
                <a:latin typeface="+mn-lt"/>
                <a:ea typeface="+mn-ea"/>
                <a:cs typeface="+mn-cs"/>
              </a:rPr>
              <a:t>demo </a:t>
            </a:r>
            <a:r>
              <a:rPr lang="en-US" sz="1200" b="1" kern="1200" dirty="0">
                <a:solidFill>
                  <a:schemeClr val="tx1"/>
                </a:solidFill>
                <a:effectLst/>
                <a:latin typeface="+mn-lt"/>
                <a:ea typeface="+mn-ea"/>
                <a:cs typeface="+mn-cs"/>
              </a:rPr>
              <a:t>of the software </a:t>
            </a:r>
            <a:r>
              <a:rPr lang="en-US" sz="1200" kern="1200" dirty="0">
                <a:solidFill>
                  <a:schemeClr val="tx1"/>
                </a:solidFill>
                <a:effectLst/>
                <a:latin typeface="+mn-lt"/>
                <a:ea typeface="+mn-ea"/>
                <a:cs typeface="+mn-cs"/>
              </a:rPr>
              <a:t>increment completed during the current sprint.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product owner decides if the increment is accepted </a:t>
            </a:r>
            <a:r>
              <a:rPr lang="en-US" sz="1200" kern="1200" dirty="0">
                <a:solidFill>
                  <a:schemeClr val="tx1"/>
                </a:solidFill>
                <a:effectLst/>
                <a:latin typeface="+mn-lt"/>
                <a:ea typeface="+mn-ea"/>
                <a:cs typeface="+mn-cs"/>
              </a:rPr>
              <a:t>or not.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If </a:t>
            </a:r>
            <a:r>
              <a:rPr lang="en-US" sz="1200" b="1" kern="1200" dirty="0">
                <a:solidFill>
                  <a:schemeClr val="tx1"/>
                </a:solidFill>
                <a:effectLst/>
                <a:latin typeface="+mn-lt"/>
                <a:ea typeface="+mn-ea"/>
                <a:cs typeface="+mn-cs"/>
              </a:rPr>
              <a:t>not accepted</a:t>
            </a:r>
            <a:r>
              <a:rPr lang="en-US" sz="1200" kern="1200" dirty="0">
                <a:solidFill>
                  <a:schemeClr val="tx1"/>
                </a:solidFill>
                <a:effectLst/>
                <a:latin typeface="+mn-lt"/>
                <a:ea typeface="+mn-ea"/>
                <a:cs typeface="+mn-cs"/>
              </a:rPr>
              <a:t>, the product owner and the stakeholders </a:t>
            </a:r>
            <a:r>
              <a:rPr lang="en-US" sz="1200" b="1" kern="1200" dirty="0">
                <a:solidFill>
                  <a:schemeClr val="tx1"/>
                </a:solidFill>
                <a:effectLst/>
                <a:latin typeface="+mn-lt"/>
                <a:ea typeface="+mn-ea"/>
                <a:cs typeface="+mn-cs"/>
              </a:rPr>
              <a:t>provide feedback </a:t>
            </a:r>
            <a:r>
              <a:rPr lang="en-US" sz="1200" kern="1200" dirty="0">
                <a:solidFill>
                  <a:schemeClr val="tx1"/>
                </a:solidFill>
                <a:effectLst/>
                <a:latin typeface="+mn-lt"/>
                <a:ea typeface="+mn-ea"/>
                <a:cs typeface="+mn-cs"/>
              </a:rPr>
              <a:t>to allow a new round of sprint planning to take place.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This is the time when </a:t>
            </a:r>
            <a:r>
              <a:rPr lang="en-US" sz="1200" b="1" kern="1200" dirty="0">
                <a:solidFill>
                  <a:schemeClr val="tx1"/>
                </a:solidFill>
                <a:effectLst/>
                <a:latin typeface="+mn-lt"/>
                <a:ea typeface="+mn-ea"/>
                <a:cs typeface="+mn-cs"/>
              </a:rPr>
              <a:t>new features may be added or removed </a:t>
            </a:r>
            <a:r>
              <a:rPr lang="en-US" sz="1200" kern="1200" dirty="0">
                <a:solidFill>
                  <a:schemeClr val="tx1"/>
                </a:solidFill>
                <a:effectLst/>
                <a:latin typeface="+mn-lt"/>
                <a:ea typeface="+mn-ea"/>
                <a:cs typeface="+mn-cs"/>
              </a:rPr>
              <a:t>from the product backlog.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Sprint Retrospective Meeting: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(before beginning another sprint planning meeting)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Scrum master will schedule a 3-hour meeting (for a 4-week sprint) with the development team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mn-lt"/>
                <a:ea typeface="+mn-ea"/>
                <a:cs typeface="+mn-cs"/>
              </a:rPr>
              <a:t>Reflect on the performance in the previous sprint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What went well in the sprint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What could be improved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What needs to be done to improve the quality in the next sprint </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EB19D3B-3BB9-F24B-A943-E16822E4BADC}" type="slidenum">
              <a:rPr lang="en-US" smtClean="0"/>
              <a:t>50</a:t>
            </a:fld>
            <a:endParaRPr lang="en-US"/>
          </a:p>
        </p:txBody>
      </p:sp>
    </p:spTree>
    <p:extLst>
      <p:ext uri="{BB962C8B-B14F-4D97-AF65-F5344CB8AC3E}">
        <p14:creationId xmlns:p14="http://schemas.microsoft.com/office/powerpoint/2010/main" val="170260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class, we have established that Software Engineering is not just about the technical process of development, but actually is concerned with </a:t>
            </a:r>
            <a:r>
              <a:rPr lang="en-US" dirty="0">
                <a:solidFill>
                  <a:srgbClr val="FF0000"/>
                </a:solidFill>
              </a:rPr>
              <a:t>all aspects of software production </a:t>
            </a:r>
            <a:r>
              <a:rPr lang="en-US" dirty="0"/>
              <a:t>from the early stages of system specification through to maintaining the system after it has gone into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to be able to do that, you need to know what activities are relevant to every aspect and manage their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2</a:t>
            </a:fld>
            <a:endParaRPr lang="en-US"/>
          </a:p>
        </p:txBody>
      </p:sp>
    </p:spTree>
    <p:extLst>
      <p:ext uri="{BB962C8B-B14F-4D97-AF65-F5344CB8AC3E}">
        <p14:creationId xmlns:p14="http://schemas.microsoft.com/office/powerpoint/2010/main" val="1712151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4</a:t>
            </a:fld>
            <a:endParaRPr lang="en-US"/>
          </a:p>
        </p:txBody>
      </p:sp>
    </p:spTree>
    <p:extLst>
      <p:ext uri="{BB962C8B-B14F-4D97-AF65-F5344CB8AC3E}">
        <p14:creationId xmlns:p14="http://schemas.microsoft.com/office/powerpoint/2010/main" val="2224541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24</a:t>
            </a:fld>
            <a:endParaRPr lang="en-US"/>
          </a:p>
        </p:txBody>
      </p:sp>
    </p:spTree>
    <p:extLst>
      <p:ext uri="{BB962C8B-B14F-4D97-AF65-F5344CB8AC3E}">
        <p14:creationId xmlns:p14="http://schemas.microsoft.com/office/powerpoint/2010/main" val="2576071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flow schemes are the basis for the different process models out there.</a:t>
            </a:r>
          </a:p>
          <a:p>
            <a:endParaRPr lang="en-US" dirty="0"/>
          </a:p>
          <a:p>
            <a:r>
              <a:rPr lang="en-US" dirty="0"/>
              <a:t>We are going to discuss some of the main process models in the field of software engineering</a:t>
            </a:r>
          </a:p>
        </p:txBody>
      </p:sp>
      <p:sp>
        <p:nvSpPr>
          <p:cNvPr id="4" name="Slide Number Placeholder 3"/>
          <p:cNvSpPr>
            <a:spLocks noGrp="1"/>
          </p:cNvSpPr>
          <p:nvPr>
            <p:ph type="sldNum" sz="quarter" idx="5"/>
          </p:nvPr>
        </p:nvSpPr>
        <p:spPr/>
        <p:txBody>
          <a:bodyPr/>
          <a:lstStyle/>
          <a:p>
            <a:fld id="{DEB19D3B-3BB9-F24B-A943-E16822E4BADC}" type="slidenum">
              <a:rPr lang="en-US" smtClean="0"/>
              <a:t>27</a:t>
            </a:fld>
            <a:endParaRPr lang="en-US"/>
          </a:p>
        </p:txBody>
      </p:sp>
    </p:spTree>
    <p:extLst>
      <p:ext uri="{BB962C8B-B14F-4D97-AF65-F5344CB8AC3E}">
        <p14:creationId xmlns:p14="http://schemas.microsoft.com/office/powerpoint/2010/main" val="3627807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does not identify detailed requirements for functions and features </a:t>
            </a:r>
          </a:p>
          <a:p>
            <a:endParaRPr lang="en-US" dirty="0"/>
          </a:p>
          <a:p>
            <a:r>
              <a:rPr lang="en-US" sz="1200" b="0" i="0" kern="1200" dirty="0">
                <a:solidFill>
                  <a:schemeClr val="tx1"/>
                </a:solidFill>
                <a:effectLst/>
                <a:latin typeface="+mn-lt"/>
                <a:ea typeface="+mn-ea"/>
                <a:cs typeface="+mn-cs"/>
              </a:rPr>
              <a:t>A minimum viable product (</a:t>
            </a:r>
            <a:r>
              <a:rPr lang="en-US" sz="1200" b="1" i="0" kern="1200" dirty="0">
                <a:solidFill>
                  <a:schemeClr val="tx1"/>
                </a:solidFill>
                <a:effectLst/>
                <a:latin typeface="+mn-lt"/>
                <a:ea typeface="+mn-ea"/>
                <a:cs typeface="+mn-cs"/>
              </a:rPr>
              <a:t>MVP</a:t>
            </a:r>
            <a:r>
              <a:rPr lang="en-US" sz="1200" b="0" i="0" kern="1200" dirty="0">
                <a:solidFill>
                  <a:schemeClr val="tx1"/>
                </a:solidFill>
                <a:effectLst/>
                <a:latin typeface="+mn-lt"/>
                <a:ea typeface="+mn-ea"/>
                <a:cs typeface="+mn-cs"/>
              </a:rPr>
              <a:t>) is a version of a product with just enough features to be usable by early customers who can then provide feedback for future product development.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33</a:t>
            </a:fld>
            <a:endParaRPr lang="en-US"/>
          </a:p>
        </p:txBody>
      </p:sp>
    </p:spTree>
    <p:extLst>
      <p:ext uri="{BB962C8B-B14F-4D97-AF65-F5344CB8AC3E}">
        <p14:creationId xmlns:p14="http://schemas.microsoft.com/office/powerpoint/2010/main" val="84580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38</a:t>
            </a:fld>
            <a:endParaRPr lang="en-US"/>
          </a:p>
        </p:txBody>
      </p:sp>
    </p:spTree>
    <p:extLst>
      <p:ext uri="{BB962C8B-B14F-4D97-AF65-F5344CB8AC3E}">
        <p14:creationId xmlns:p14="http://schemas.microsoft.com/office/powerpoint/2010/main" val="1656173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Agile Manifesto</a:t>
            </a:r>
            <a:r>
              <a:rPr lang="en-US" sz="1200" b="0" i="0" kern="1200" dirty="0">
                <a:solidFill>
                  <a:schemeClr val="tx1"/>
                </a:solidFill>
                <a:effectLst/>
                <a:latin typeface="+mn-lt"/>
                <a:ea typeface="+mn-ea"/>
                <a:cs typeface="+mn-cs"/>
              </a:rPr>
              <a:t> was written in 2001 by a group of independent-minded </a:t>
            </a:r>
            <a:r>
              <a:rPr lang="en-US" sz="1200" b="1" i="0" kern="1200" dirty="0">
                <a:solidFill>
                  <a:schemeClr val="tx1"/>
                </a:solidFill>
                <a:effectLst/>
                <a:latin typeface="+mn-lt"/>
                <a:ea typeface="+mn-ea"/>
                <a:cs typeface="+mn-cs"/>
              </a:rPr>
              <a:t>software</a:t>
            </a:r>
            <a:r>
              <a:rPr lang="en-US" sz="1200" b="0" i="0" kern="1200" dirty="0">
                <a:solidFill>
                  <a:schemeClr val="tx1"/>
                </a:solidFill>
                <a:effectLst/>
                <a:latin typeface="+mn-lt"/>
                <a:ea typeface="+mn-ea"/>
                <a:cs typeface="+mn-cs"/>
              </a:rPr>
              <a:t> engineers.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does each statement entail?</a:t>
            </a:r>
          </a:p>
          <a:p>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When you allow each person to contribute uniquely to your software development project, the result can be powerful. Teamwork becomes strong as people learn how to work together.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Remember, all projects require some documentation. In agile projects, documents are useful only if they’re sufficient enough for the development of a working product in the most direct way. Often, the only documentation needs are </a:t>
            </a:r>
            <a:r>
              <a:rPr lang="en-US" sz="1200" b="1" i="0" kern="1200" dirty="0">
                <a:solidFill>
                  <a:schemeClr val="tx1"/>
                </a:solidFill>
                <a:effectLst/>
                <a:latin typeface="+mn-lt"/>
                <a:ea typeface="+mn-ea"/>
                <a:cs typeface="+mn-cs"/>
              </a:rPr>
              <a:t>Requirements documentation</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Product technical specifications:</a:t>
            </a:r>
            <a:r>
              <a:rPr lang="en-US" sz="1200" b="0" i="0" kern="1200" dirty="0">
                <a:solidFill>
                  <a:schemeClr val="tx1"/>
                </a:solidFill>
                <a:effectLst/>
                <a:latin typeface="+mn-lt"/>
                <a:ea typeface="+mn-ea"/>
                <a:cs typeface="+mn-cs"/>
              </a:rPr>
              <a:t> Documenting how you created a product can make future changes easier, as the team’s focus should be on producing working products.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Agile processes make the customer part of the project on an ongoing basis. customer review is built into the process.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Project teams that can respond quickly to customers and the market are able to develop relevant, helpful products that people want to use. The flexibility of agile approaches actually increases project stability, because change on agile projects is predictable and manageable.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40</a:t>
            </a:fld>
            <a:endParaRPr lang="en-US"/>
          </a:p>
        </p:txBody>
      </p:sp>
    </p:spTree>
    <p:extLst>
      <p:ext uri="{BB962C8B-B14F-4D97-AF65-F5344CB8AC3E}">
        <p14:creationId xmlns:p14="http://schemas.microsoft.com/office/powerpoint/2010/main" val="2380452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Agile divides work into several stages while ensuring continuous collaboration with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each phase, constant monitoring is a must. Both the developing and testing activities are parallel and synchronized in the agile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a:t>
            </a:r>
            <a:r>
              <a:rPr lang="en-US" sz="1200" b="1" i="0" kern="1200" dirty="0">
                <a:solidFill>
                  <a:schemeClr val="tx1"/>
                </a:solidFill>
                <a:effectLst/>
                <a:latin typeface="+mn-lt"/>
                <a:ea typeface="+mn-ea"/>
                <a:cs typeface="+mn-cs"/>
              </a:rPr>
              <a:t>here are 7 Different Types Of Agile Methodologies</a:t>
            </a: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Kanban. </a:t>
            </a:r>
          </a:p>
          <a:p>
            <a:pPr marL="228600" indent="-228600">
              <a:buFont typeface="+mj-lt"/>
              <a:buAutoNum type="arabicPeriod"/>
            </a:pPr>
            <a:r>
              <a:rPr lang="en-US" sz="1200" b="0" i="0" kern="1200" dirty="0">
                <a:solidFill>
                  <a:schemeClr val="tx1"/>
                </a:solidFill>
                <a:effectLst/>
                <a:latin typeface="+mn-lt"/>
                <a:ea typeface="+mn-ea"/>
                <a:cs typeface="+mn-cs"/>
              </a:rPr>
              <a:t>SCRUM. ...</a:t>
            </a:r>
          </a:p>
          <a:p>
            <a:pPr marL="228600" indent="-228600">
              <a:buFont typeface="+mj-lt"/>
              <a:buAutoNum type="arabicPeriod"/>
            </a:pPr>
            <a:r>
              <a:rPr lang="en-US" sz="1200" b="0" i="0" kern="1200" dirty="0">
                <a:solidFill>
                  <a:schemeClr val="tx1"/>
                </a:solidFill>
                <a:effectLst/>
                <a:latin typeface="+mn-lt"/>
                <a:ea typeface="+mn-ea"/>
                <a:cs typeface="+mn-cs"/>
              </a:rPr>
              <a:t>Extreme Programming. ...</a:t>
            </a:r>
          </a:p>
          <a:p>
            <a:pPr marL="228600" indent="-228600">
              <a:buFont typeface="+mj-lt"/>
              <a:buAutoNum type="arabicPeriod"/>
            </a:pPr>
            <a:r>
              <a:rPr lang="en-US" sz="1200" b="0" i="0" kern="1200" dirty="0">
                <a:solidFill>
                  <a:schemeClr val="tx1"/>
                </a:solidFill>
                <a:effectLst/>
                <a:latin typeface="+mn-lt"/>
                <a:ea typeface="+mn-ea"/>
                <a:cs typeface="+mn-cs"/>
              </a:rPr>
              <a:t>Crystal. ...</a:t>
            </a:r>
          </a:p>
          <a:p>
            <a:pPr marL="228600" indent="-228600">
              <a:buFont typeface="+mj-lt"/>
              <a:buAutoNum type="arabicPeriod"/>
            </a:pPr>
            <a:r>
              <a:rPr lang="en-US" sz="1200" b="0" i="0" kern="1200" dirty="0">
                <a:solidFill>
                  <a:schemeClr val="tx1"/>
                </a:solidFill>
                <a:effectLst/>
                <a:latin typeface="+mn-lt"/>
                <a:ea typeface="+mn-ea"/>
                <a:cs typeface="+mn-cs"/>
              </a:rPr>
              <a:t>Dynamic Systems Development. ...</a:t>
            </a:r>
          </a:p>
          <a:p>
            <a:pPr marL="228600" indent="-228600">
              <a:buFont typeface="+mj-lt"/>
              <a:buAutoNum type="arabicPeriod"/>
            </a:pPr>
            <a:r>
              <a:rPr lang="en-US" sz="1200" b="0" i="0" kern="1200" dirty="0">
                <a:solidFill>
                  <a:schemeClr val="tx1"/>
                </a:solidFill>
                <a:effectLst/>
                <a:latin typeface="+mn-lt"/>
                <a:ea typeface="+mn-ea"/>
                <a:cs typeface="+mn-cs"/>
              </a:rPr>
              <a:t>Feature-driven Development. ...</a:t>
            </a:r>
          </a:p>
          <a:p>
            <a:pPr marL="228600" indent="-228600">
              <a:buFont typeface="+mj-lt"/>
              <a:buAutoNum type="arabicPeriod"/>
            </a:pPr>
            <a:r>
              <a:rPr lang="en-US" sz="1200" b="0" i="0" kern="1200" dirty="0">
                <a:solidFill>
                  <a:schemeClr val="tx1"/>
                </a:solidFill>
                <a:effectLst/>
                <a:latin typeface="+mn-lt"/>
                <a:ea typeface="+mn-ea"/>
                <a:cs typeface="+mn-cs"/>
              </a:rPr>
              <a:t>Lean Software Development Methodology.</a:t>
            </a:r>
          </a:p>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43</a:t>
            </a:fld>
            <a:endParaRPr lang="en-US"/>
          </a:p>
        </p:txBody>
      </p:sp>
    </p:spTree>
    <p:extLst>
      <p:ext uri="{BB962C8B-B14F-4D97-AF65-F5344CB8AC3E}">
        <p14:creationId xmlns:p14="http://schemas.microsoft.com/office/powerpoint/2010/main" val="1907743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6369DE2C-8EB9-BB4C-8ED4-A72D12859168}" type="datetime1">
              <a:rPr lang="en-US" smtClean="0"/>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3589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BCF06C-BA75-6847-BE5D-4A98EDA954D5}" type="datetime1">
              <a:rPr lang="en-US" smtClean="0"/>
              <a:t>6/3/25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5620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2BDDF5-8196-7B46-B681-A9F9E631E2B7}" type="datetime1">
              <a:rPr lang="en-US" smtClean="0"/>
              <a:t>6/3/25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3937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9A49-20CF-D2E4-DDCA-5FEF77E40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833562-4172-6FD8-7B0B-2B9CB6616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5DA216-1D14-A2DB-7CC1-E9E6DCBE5010}"/>
              </a:ext>
            </a:extLst>
          </p:cNvPr>
          <p:cNvSpPr>
            <a:spLocks noGrp="1"/>
          </p:cNvSpPr>
          <p:nvPr>
            <p:ph type="dt" sz="half" idx="10"/>
          </p:nvPr>
        </p:nvSpPr>
        <p:spPr/>
        <p:txBody>
          <a:bodyPr/>
          <a:lstStyle/>
          <a:p>
            <a:fld id="{E8825CA7-00B8-4F05-A7FC-AD5C6EA9FBFB}" type="datetime1">
              <a:rPr lang="en-US" smtClean="0"/>
              <a:t>6/3/25</a:t>
            </a:fld>
            <a:endParaRPr lang="en-US"/>
          </a:p>
        </p:txBody>
      </p:sp>
      <p:sp>
        <p:nvSpPr>
          <p:cNvPr id="5" name="Footer Placeholder 4">
            <a:extLst>
              <a:ext uri="{FF2B5EF4-FFF2-40B4-BE49-F238E27FC236}">
                <a16:creationId xmlns:a16="http://schemas.microsoft.com/office/drawing/2014/main" id="{3AF725ED-D8D9-4672-674E-B63166A99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D6F74-7AD8-441F-D299-BC46D0AF441A}"/>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208830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A6FC-D52F-D467-2A80-271B23B752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06297B-7D2E-8C1D-76D2-F2A23DD78E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28CF6-1700-8A0B-AF5B-57F66B70C9AD}"/>
              </a:ext>
            </a:extLst>
          </p:cNvPr>
          <p:cNvSpPr>
            <a:spLocks noGrp="1"/>
          </p:cNvSpPr>
          <p:nvPr>
            <p:ph type="dt" sz="half" idx="10"/>
          </p:nvPr>
        </p:nvSpPr>
        <p:spPr/>
        <p:txBody>
          <a:bodyPr/>
          <a:lstStyle/>
          <a:p>
            <a:fld id="{FF440AF0-8B59-45A4-BAA4-90717DBE7101}" type="datetime1">
              <a:rPr lang="en-US" smtClean="0"/>
              <a:t>6/3/25</a:t>
            </a:fld>
            <a:endParaRPr lang="en-US"/>
          </a:p>
        </p:txBody>
      </p:sp>
      <p:sp>
        <p:nvSpPr>
          <p:cNvPr id="5" name="Footer Placeholder 4">
            <a:extLst>
              <a:ext uri="{FF2B5EF4-FFF2-40B4-BE49-F238E27FC236}">
                <a16:creationId xmlns:a16="http://schemas.microsoft.com/office/drawing/2014/main" id="{C031144A-E157-3E3E-9D63-E46971F00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4811C-CD54-5029-6AF2-8235C48BFB82}"/>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1387537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E1F1C-44E1-B336-CF58-35A611DCA5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8D9190-A49E-EC7A-AA1F-1FEE110AD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8E480C-84C5-86EC-6ADD-403104FEE762}"/>
              </a:ext>
            </a:extLst>
          </p:cNvPr>
          <p:cNvSpPr>
            <a:spLocks noGrp="1"/>
          </p:cNvSpPr>
          <p:nvPr>
            <p:ph type="dt" sz="half" idx="10"/>
          </p:nvPr>
        </p:nvSpPr>
        <p:spPr/>
        <p:txBody>
          <a:bodyPr/>
          <a:lstStyle/>
          <a:p>
            <a:fld id="{B361F13B-F3D8-4752-9604-FF9038D73CCB}" type="datetime1">
              <a:rPr lang="en-US" smtClean="0"/>
              <a:t>6/3/25</a:t>
            </a:fld>
            <a:endParaRPr lang="en-US"/>
          </a:p>
        </p:txBody>
      </p:sp>
      <p:sp>
        <p:nvSpPr>
          <p:cNvPr id="5" name="Footer Placeholder 4">
            <a:extLst>
              <a:ext uri="{FF2B5EF4-FFF2-40B4-BE49-F238E27FC236}">
                <a16:creationId xmlns:a16="http://schemas.microsoft.com/office/drawing/2014/main" id="{F773BBC0-BD10-0598-C2E5-AB7DD5C60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9088B-AFCE-7F59-1CE9-32D02C5C401F}"/>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2761376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DACED-304C-1D77-65B9-6C9C472CF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0C0DA7-FE18-7C5C-F186-E6295CBEE3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C82F18-5AB0-F41A-FD03-D134AE542F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E5B2F0-CC1E-3A67-C90A-FB08B5C34509}"/>
              </a:ext>
            </a:extLst>
          </p:cNvPr>
          <p:cNvSpPr>
            <a:spLocks noGrp="1"/>
          </p:cNvSpPr>
          <p:nvPr>
            <p:ph type="dt" sz="half" idx="10"/>
          </p:nvPr>
        </p:nvSpPr>
        <p:spPr/>
        <p:txBody>
          <a:bodyPr/>
          <a:lstStyle/>
          <a:p>
            <a:fld id="{37F1ADD7-418E-4960-905B-741A31EF4520}" type="datetime1">
              <a:rPr lang="en-US" smtClean="0"/>
              <a:t>6/3/25</a:t>
            </a:fld>
            <a:endParaRPr lang="en-US"/>
          </a:p>
        </p:txBody>
      </p:sp>
      <p:sp>
        <p:nvSpPr>
          <p:cNvPr id="6" name="Footer Placeholder 5">
            <a:extLst>
              <a:ext uri="{FF2B5EF4-FFF2-40B4-BE49-F238E27FC236}">
                <a16:creationId xmlns:a16="http://schemas.microsoft.com/office/drawing/2014/main" id="{2F9ECE62-934F-F861-82B0-F9DB50069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923F2-772F-6087-9F3B-0B48D7DE988C}"/>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3132546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A605-0318-7520-0742-B74559977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DEA6B4-10E6-2BA3-AED8-24519A03A8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DDF164-8103-D3FF-3615-AECE0BD1AC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61F55-C848-49BC-6BD4-C4857FB657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B93F43-05FF-D3EA-C0B3-C95FBC537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0E54ED-A07B-EFD2-52BE-A923C42C6200}"/>
              </a:ext>
            </a:extLst>
          </p:cNvPr>
          <p:cNvSpPr>
            <a:spLocks noGrp="1"/>
          </p:cNvSpPr>
          <p:nvPr>
            <p:ph type="dt" sz="half" idx="10"/>
          </p:nvPr>
        </p:nvSpPr>
        <p:spPr/>
        <p:txBody>
          <a:bodyPr/>
          <a:lstStyle/>
          <a:p>
            <a:fld id="{69E92B22-6EA4-41FF-AA16-105BAD0A10B1}" type="datetime1">
              <a:rPr lang="en-US" smtClean="0"/>
              <a:t>6/3/25</a:t>
            </a:fld>
            <a:endParaRPr lang="en-US"/>
          </a:p>
        </p:txBody>
      </p:sp>
      <p:sp>
        <p:nvSpPr>
          <p:cNvPr id="8" name="Footer Placeholder 7">
            <a:extLst>
              <a:ext uri="{FF2B5EF4-FFF2-40B4-BE49-F238E27FC236}">
                <a16:creationId xmlns:a16="http://schemas.microsoft.com/office/drawing/2014/main" id="{A8D74C23-195C-13AA-B64C-6CFB00D4FF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CCED9C-9673-A2DA-18E8-2D154A025401}"/>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4161682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B919-A02A-1D86-3B7A-86B2AA3AA6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B79B0-7B7F-984E-BFA7-4DE50CB39D4A}"/>
              </a:ext>
            </a:extLst>
          </p:cNvPr>
          <p:cNvSpPr>
            <a:spLocks noGrp="1"/>
          </p:cNvSpPr>
          <p:nvPr>
            <p:ph type="dt" sz="half" idx="10"/>
          </p:nvPr>
        </p:nvSpPr>
        <p:spPr/>
        <p:txBody>
          <a:bodyPr/>
          <a:lstStyle/>
          <a:p>
            <a:fld id="{65BD243A-668A-440B-BFE2-212823256516}" type="datetime1">
              <a:rPr lang="en-US" smtClean="0"/>
              <a:t>6/3/25</a:t>
            </a:fld>
            <a:endParaRPr lang="en-US"/>
          </a:p>
        </p:txBody>
      </p:sp>
      <p:sp>
        <p:nvSpPr>
          <p:cNvPr id="4" name="Footer Placeholder 3">
            <a:extLst>
              <a:ext uri="{FF2B5EF4-FFF2-40B4-BE49-F238E27FC236}">
                <a16:creationId xmlns:a16="http://schemas.microsoft.com/office/drawing/2014/main" id="{77243092-8DB6-8229-F031-1EDB9A5793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37EC7B-D758-6AB2-51C6-1EF2B714B989}"/>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3525753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F1DA8-740D-CBD5-AAAD-4F5E0C9CE7A8}"/>
              </a:ext>
            </a:extLst>
          </p:cNvPr>
          <p:cNvSpPr>
            <a:spLocks noGrp="1"/>
          </p:cNvSpPr>
          <p:nvPr>
            <p:ph type="dt" sz="half" idx="10"/>
          </p:nvPr>
        </p:nvSpPr>
        <p:spPr/>
        <p:txBody>
          <a:bodyPr/>
          <a:lstStyle/>
          <a:p>
            <a:fld id="{18BC95A9-3830-4929-8DC5-070B22BDAAF8}" type="datetime1">
              <a:rPr lang="en-US" smtClean="0"/>
              <a:t>6/3/25</a:t>
            </a:fld>
            <a:endParaRPr lang="en-US"/>
          </a:p>
        </p:txBody>
      </p:sp>
      <p:sp>
        <p:nvSpPr>
          <p:cNvPr id="3" name="Footer Placeholder 2">
            <a:extLst>
              <a:ext uri="{FF2B5EF4-FFF2-40B4-BE49-F238E27FC236}">
                <a16:creationId xmlns:a16="http://schemas.microsoft.com/office/drawing/2014/main" id="{731FE582-53C1-F758-18AF-04D5D65943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02550F-651B-1513-5AEC-26B905CA4F03}"/>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1625007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B3BC-4E8B-D1FF-684D-DEB95CA4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3B1202-8649-7630-0324-F5FB586805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08E9C3-B4AD-B556-60A5-7159396A4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5E2C57-9673-3F5B-877A-91B3CEC12C92}"/>
              </a:ext>
            </a:extLst>
          </p:cNvPr>
          <p:cNvSpPr>
            <a:spLocks noGrp="1"/>
          </p:cNvSpPr>
          <p:nvPr>
            <p:ph type="dt" sz="half" idx="10"/>
          </p:nvPr>
        </p:nvSpPr>
        <p:spPr/>
        <p:txBody>
          <a:bodyPr/>
          <a:lstStyle/>
          <a:p>
            <a:fld id="{362DFF18-E18A-4321-AFBD-3AD8FB944EA5}" type="datetime1">
              <a:rPr lang="en-US" smtClean="0"/>
              <a:t>6/3/25</a:t>
            </a:fld>
            <a:endParaRPr lang="en-US"/>
          </a:p>
        </p:txBody>
      </p:sp>
      <p:sp>
        <p:nvSpPr>
          <p:cNvPr id="6" name="Footer Placeholder 5">
            <a:extLst>
              <a:ext uri="{FF2B5EF4-FFF2-40B4-BE49-F238E27FC236}">
                <a16:creationId xmlns:a16="http://schemas.microsoft.com/office/drawing/2014/main" id="{C42D42A6-CE99-81A0-F3A8-BD245413E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534E6-511E-3A56-78AC-FD07AF68DE03}"/>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49736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A5A0F4-E4C2-E84A-B88E-D5AA96F54968}" type="datetime1">
              <a:rPr lang="en-US" smtClean="0"/>
              <a:t>6/3/25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pic>
        <p:nvPicPr>
          <p:cNvPr id="7" name="Picture 2" descr="Free High-Quality Boston University logo Jpg for Creative Design">
            <a:extLst>
              <a:ext uri="{FF2B5EF4-FFF2-40B4-BE49-F238E27FC236}">
                <a16:creationId xmlns:a16="http://schemas.microsoft.com/office/drawing/2014/main" id="{029238C1-6BC5-5FA5-5C18-4B2105DC287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890" t="34564" r="17570" b="34600"/>
          <a:stretch>
            <a:fillRect/>
          </a:stretch>
        </p:blipFill>
        <p:spPr bwMode="auto">
          <a:xfrm>
            <a:off x="10942161" y="86632"/>
            <a:ext cx="1165783" cy="55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065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2AD3-5CB7-0E37-2317-6AC8A6BC4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0EA653-E1BD-9713-7EFC-7B163EAE37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BDF746-CF04-526E-F7BC-893D69F8F7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ECEDBE-B173-6419-40DA-72A20FD87B6E}"/>
              </a:ext>
            </a:extLst>
          </p:cNvPr>
          <p:cNvSpPr>
            <a:spLocks noGrp="1"/>
          </p:cNvSpPr>
          <p:nvPr>
            <p:ph type="dt" sz="half" idx="10"/>
          </p:nvPr>
        </p:nvSpPr>
        <p:spPr/>
        <p:txBody>
          <a:bodyPr/>
          <a:lstStyle/>
          <a:p>
            <a:fld id="{7AC4D0BB-5D29-4D83-8F9E-31533CFEFBF1}" type="datetime1">
              <a:rPr lang="en-US" smtClean="0"/>
              <a:t>6/3/25</a:t>
            </a:fld>
            <a:endParaRPr lang="en-US"/>
          </a:p>
        </p:txBody>
      </p:sp>
      <p:sp>
        <p:nvSpPr>
          <p:cNvPr id="6" name="Footer Placeholder 5">
            <a:extLst>
              <a:ext uri="{FF2B5EF4-FFF2-40B4-BE49-F238E27FC236}">
                <a16:creationId xmlns:a16="http://schemas.microsoft.com/office/drawing/2014/main" id="{9005199E-3A15-36F3-494F-7B6A42F53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27993-A9E0-D7D5-DF2C-1297724898C1}"/>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3008375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DDAA-14C7-EA80-D700-EFDB1CA5DF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4BB4D1-16A1-143E-E1BB-6C2D37B7A4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75660-1E5D-78FE-DC52-B2BF61367049}"/>
              </a:ext>
            </a:extLst>
          </p:cNvPr>
          <p:cNvSpPr>
            <a:spLocks noGrp="1"/>
          </p:cNvSpPr>
          <p:nvPr>
            <p:ph type="dt" sz="half" idx="10"/>
          </p:nvPr>
        </p:nvSpPr>
        <p:spPr/>
        <p:txBody>
          <a:bodyPr/>
          <a:lstStyle/>
          <a:p>
            <a:fld id="{2898439B-0ADA-43C1-8D0C-4AAEB9FF274A}" type="datetime1">
              <a:rPr lang="en-US" smtClean="0"/>
              <a:t>6/3/25</a:t>
            </a:fld>
            <a:endParaRPr lang="en-US"/>
          </a:p>
        </p:txBody>
      </p:sp>
      <p:sp>
        <p:nvSpPr>
          <p:cNvPr id="5" name="Footer Placeholder 4">
            <a:extLst>
              <a:ext uri="{FF2B5EF4-FFF2-40B4-BE49-F238E27FC236}">
                <a16:creationId xmlns:a16="http://schemas.microsoft.com/office/drawing/2014/main" id="{A54B8709-C8FB-0555-F769-C22BC408B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449933-3C64-7A67-E852-EEF12B044D47}"/>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540005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1CFFB4-C2BD-00A9-737E-54E90B3655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4438F3-B52A-FA72-27EA-F41F7103C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4B99D-AD31-89E9-86C7-37DC743A9D60}"/>
              </a:ext>
            </a:extLst>
          </p:cNvPr>
          <p:cNvSpPr>
            <a:spLocks noGrp="1"/>
          </p:cNvSpPr>
          <p:nvPr>
            <p:ph type="dt" sz="half" idx="10"/>
          </p:nvPr>
        </p:nvSpPr>
        <p:spPr/>
        <p:txBody>
          <a:bodyPr/>
          <a:lstStyle/>
          <a:p>
            <a:fld id="{6FC0768F-E0DE-442E-A077-CF720B4BD008}" type="datetime1">
              <a:rPr lang="en-US" smtClean="0"/>
              <a:t>6/3/25</a:t>
            </a:fld>
            <a:endParaRPr lang="en-US"/>
          </a:p>
        </p:txBody>
      </p:sp>
      <p:sp>
        <p:nvSpPr>
          <p:cNvPr id="5" name="Footer Placeholder 4">
            <a:extLst>
              <a:ext uri="{FF2B5EF4-FFF2-40B4-BE49-F238E27FC236}">
                <a16:creationId xmlns:a16="http://schemas.microsoft.com/office/drawing/2014/main" id="{65C20E25-E2D3-AD08-0801-E1915BA94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507835-4799-E025-FD5F-5E8983473D14}"/>
              </a:ext>
            </a:extLst>
          </p:cNvPr>
          <p:cNvSpPr>
            <a:spLocks noGrp="1"/>
          </p:cNvSpPr>
          <p:nvPr>
            <p:ph type="sldNum" sz="quarter" idx="12"/>
          </p:nvPr>
        </p:nvSpPr>
        <p:spPr/>
        <p:txBody>
          <a:bodyPr/>
          <a:lstStyle/>
          <a:p>
            <a:fld id="{2A7FCAC1-D75D-4C3A-9A21-72C51CA78B17}" type="slidenum">
              <a:rPr lang="en-US" smtClean="0"/>
              <a:t>‹#›</a:t>
            </a:fld>
            <a:endParaRPr lang="en-US"/>
          </a:p>
        </p:txBody>
      </p:sp>
    </p:spTree>
    <p:extLst>
      <p:ext uri="{BB962C8B-B14F-4D97-AF65-F5344CB8AC3E}">
        <p14:creationId xmlns:p14="http://schemas.microsoft.com/office/powerpoint/2010/main" val="3884310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9"/>
          <p:cNvSpPr>
            <a:spLocks noGrp="1" noChangeArrowheads="1"/>
          </p:cNvSpPr>
          <p:nvPr>
            <p:ph type="dt" sz="half" idx="10"/>
          </p:nvPr>
        </p:nvSpPr>
        <p:spPr>
          <a:ln/>
        </p:spPr>
        <p:txBody>
          <a:bodyPr/>
          <a:lstStyle>
            <a:lvl1pPr>
              <a:defRPr/>
            </a:lvl1pPr>
          </a:lstStyle>
          <a:p>
            <a:pPr>
              <a:defRPr/>
            </a:pPr>
            <a:fld id="{45237403-C8CF-4F48-ABF6-01FB668EAE2A}" type="datetime1">
              <a:rPr lang="en-US" smtClean="0"/>
              <a:t>6/3/25</a:t>
            </a:fld>
            <a:endParaRPr lang="en-US"/>
          </a:p>
        </p:txBody>
      </p:sp>
      <p:sp>
        <p:nvSpPr>
          <p:cNvPr id="6" name="Rectangle 70"/>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71"/>
          <p:cNvSpPr>
            <a:spLocks noGrp="1" noChangeArrowheads="1"/>
          </p:cNvSpPr>
          <p:nvPr>
            <p:ph type="sldNum" sz="quarter" idx="12"/>
          </p:nvPr>
        </p:nvSpPr>
        <p:spPr>
          <a:ln/>
        </p:spPr>
        <p:txBody>
          <a:bodyPr/>
          <a:lstStyle>
            <a:lvl1pPr>
              <a:defRPr/>
            </a:lvl1pPr>
          </a:lstStyle>
          <a:p>
            <a:pPr>
              <a:defRPr/>
            </a:pPr>
            <a:fld id="{EB149356-8D79-4C18-B726-E9F8B10D88BB}" type="slidenum">
              <a:rPr lang="en-US"/>
              <a:pPr>
                <a:defRPr/>
              </a:pPr>
              <a:t>‹#›</a:t>
            </a:fld>
            <a:endParaRPr lang="en-US"/>
          </a:p>
        </p:txBody>
      </p:sp>
    </p:spTree>
    <p:extLst>
      <p:ext uri="{BB962C8B-B14F-4D97-AF65-F5344CB8AC3E}">
        <p14:creationId xmlns:p14="http://schemas.microsoft.com/office/powerpoint/2010/main" val="1277621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69"/>
          <p:cNvSpPr>
            <a:spLocks noGrp="1" noChangeArrowheads="1"/>
          </p:cNvSpPr>
          <p:nvPr>
            <p:ph type="dt" sz="half" idx="10"/>
          </p:nvPr>
        </p:nvSpPr>
        <p:spPr>
          <a:ln/>
        </p:spPr>
        <p:txBody>
          <a:bodyPr/>
          <a:lstStyle>
            <a:lvl1pPr>
              <a:defRPr/>
            </a:lvl1pPr>
          </a:lstStyle>
          <a:p>
            <a:pPr>
              <a:defRPr/>
            </a:pPr>
            <a:fld id="{E63EB577-8E31-4F1E-8982-30042304A6AD}" type="datetime1">
              <a:rPr lang="en-US" smtClean="0"/>
              <a:t>6/3/25</a:t>
            </a:fld>
            <a:endParaRPr lang="en-US"/>
          </a:p>
        </p:txBody>
      </p:sp>
      <p:sp>
        <p:nvSpPr>
          <p:cNvPr id="5" name="Rectangle 70"/>
          <p:cNvSpPr>
            <a:spLocks noGrp="1" noChangeArrowheads="1"/>
          </p:cNvSpPr>
          <p:nvPr>
            <p:ph type="ftr" sz="quarter" idx="11"/>
          </p:nvPr>
        </p:nvSpPr>
        <p:spPr>
          <a:xfrm>
            <a:off x="3352800" y="6245225"/>
            <a:ext cx="5384800" cy="476250"/>
          </a:xfrm>
          <a:ln/>
        </p:spPr>
        <p:txBody>
          <a:bodyPr/>
          <a:lstStyle>
            <a:lvl1pPr>
              <a:defRPr/>
            </a:lvl1pPr>
          </a:lstStyle>
          <a:p>
            <a:pPr>
              <a:defRPr/>
            </a:pPr>
            <a:endParaRPr lang="en-US" dirty="0"/>
          </a:p>
        </p:txBody>
      </p:sp>
      <p:sp>
        <p:nvSpPr>
          <p:cNvPr id="6" name="Rectangle 71"/>
          <p:cNvSpPr>
            <a:spLocks noGrp="1" noChangeArrowheads="1"/>
          </p:cNvSpPr>
          <p:nvPr>
            <p:ph type="sldNum" sz="quarter" idx="12"/>
          </p:nvPr>
        </p:nvSpPr>
        <p:spPr>
          <a:ln/>
        </p:spPr>
        <p:txBody>
          <a:bodyPr/>
          <a:lstStyle>
            <a:lvl1pPr>
              <a:defRPr/>
            </a:lvl1pPr>
          </a:lstStyle>
          <a:p>
            <a:pPr>
              <a:defRPr/>
            </a:pPr>
            <a:fld id="{7D0A927C-61B8-4CA1-BC9D-CD970DEB98B8}" type="slidenum">
              <a:rPr lang="en-US"/>
              <a:pPr>
                <a:defRPr/>
              </a:pPr>
              <a:t>‹#›</a:t>
            </a:fld>
            <a:endParaRPr lang="en-US"/>
          </a:p>
        </p:txBody>
      </p:sp>
    </p:spTree>
    <p:extLst>
      <p:ext uri="{BB962C8B-B14F-4D97-AF65-F5344CB8AC3E}">
        <p14:creationId xmlns:p14="http://schemas.microsoft.com/office/powerpoint/2010/main" val="875234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6C455166-5543-8548-8F78-7E1181578263}" type="datetime1">
              <a:rPr lang="en-US" smtClean="0"/>
              <a:t>6/3/25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5607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CAB9B8-C3D3-224C-A6A5-0AABE27F0797}" type="datetime1">
              <a:rPr lang="en-US" smtClean="0"/>
              <a:t>6/3/25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0968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4E04CF-D70D-4B41-A05D-FA7F0BDA36B5}" type="datetime1">
              <a:rPr lang="en-US" smtClean="0"/>
              <a:t>6/3/25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170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82DC82-0B65-B440-BFF6-0F4A8F262133}" type="datetime1">
              <a:rPr lang="en-US" smtClean="0"/>
              <a:t>6/3/25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52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F4EBA-DD8B-9C4F-A107-3F9F8D90ED66}" type="datetime1">
              <a:rPr lang="en-US" smtClean="0"/>
              <a:t>6/3/25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677770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E581AC-EDEF-BE4F-B159-2BEA5EAFE9B4}" type="datetime1">
              <a:rPr lang="en-US" smtClean="0"/>
              <a:t>6/3/25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1882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8D6754C-8A5A-E94B-8EEB-A7CC249DE37C}" type="datetime1">
              <a:rPr lang="en-US" smtClean="0"/>
              <a:t>6/3/25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62249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F69F6FB-E8EB-5743-AF64-133A0AE935F8}" type="datetime1">
              <a:rPr lang="en-US" smtClean="0"/>
              <a:t>6/3/25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3956294"/>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8E1E1-4553-56E9-273B-9EE45A550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76BDE2-59B8-F361-A2ED-35A0ACA30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6C3F20-C6C6-EEE8-9FC0-75992A7D4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55B11-C510-4FF4-A404-444E852C11A5}" type="datetime1">
              <a:rPr lang="en-US" smtClean="0"/>
              <a:t>6/3/25</a:t>
            </a:fld>
            <a:endParaRPr lang="en-US"/>
          </a:p>
        </p:txBody>
      </p:sp>
      <p:sp>
        <p:nvSpPr>
          <p:cNvPr id="5" name="Footer Placeholder 4">
            <a:extLst>
              <a:ext uri="{FF2B5EF4-FFF2-40B4-BE49-F238E27FC236}">
                <a16:creationId xmlns:a16="http://schemas.microsoft.com/office/drawing/2014/main" id="{42840E42-BFFF-3B0B-319D-3BA4A2473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A619DC-569D-ACBA-B1C2-CF286C35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FCAC1-D75D-4C3A-9A21-72C51CA78B17}" type="slidenum">
              <a:rPr lang="en-US" smtClean="0"/>
              <a:t>‹#›</a:t>
            </a:fld>
            <a:endParaRPr lang="en-US"/>
          </a:p>
        </p:txBody>
      </p:sp>
    </p:spTree>
    <p:extLst>
      <p:ext uri="{BB962C8B-B14F-4D97-AF65-F5344CB8AC3E}">
        <p14:creationId xmlns:p14="http://schemas.microsoft.com/office/powerpoint/2010/main" val="332881877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5.in.tum.de/~huckle/DIABaggage.pdf"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jpeg"/></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jpeg"/></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32" name="Oval 31">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3" name="Oval 32">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endParaRPr lang="en-US" sz="6100" dirty="0"/>
          </a:p>
        </p:txBody>
      </p:sp>
      <p:sp>
        <p:nvSpPr>
          <p:cNvPr id="5" name="Subtitle 4"/>
          <p:cNvSpPr>
            <a:spLocks noGrp="1"/>
          </p:cNvSpPr>
          <p:nvPr>
            <p:ph type="subTitle" sz="quarter" idx="1"/>
          </p:nvPr>
        </p:nvSpPr>
        <p:spPr>
          <a:xfrm>
            <a:off x="865506" y="4727056"/>
            <a:ext cx="10352898" cy="865042"/>
          </a:xfrm>
        </p:spPr>
        <p:txBody>
          <a:bodyPr>
            <a:noAutofit/>
          </a:bodyPr>
          <a:lstStyle/>
          <a:p>
            <a:pPr algn="ctr"/>
            <a:r>
              <a:rPr lang="en-US" sz="3000" b="1" dirty="0">
                <a:solidFill>
                  <a:srgbClr val="000000"/>
                </a:solidFill>
              </a:rPr>
              <a:t>Lecture 2: Software Engineering Processes / Software Development Lifecycle</a:t>
            </a:r>
          </a:p>
          <a:p>
            <a:pPr algn="ctr"/>
            <a:endParaRPr lang="en-US" sz="3000" b="1" dirty="0">
              <a:solidFill>
                <a:srgbClr val="000000"/>
              </a:solidFill>
            </a:endParaRPr>
          </a:p>
          <a:p>
            <a:pPr algn="ctr"/>
            <a:r>
              <a:rPr lang="en-US" sz="3000" dirty="0">
                <a:solidFill>
                  <a:srgbClr val="000000"/>
                </a:solidFill>
              </a:rPr>
              <a:t>Prof. Mohamad Kassab     m.kassab@nyu.edu</a:t>
            </a:r>
          </a:p>
        </p:txBody>
      </p:sp>
      <p:pic>
        <p:nvPicPr>
          <p:cNvPr id="7" name="Video 6">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r="1" b="285"/>
          <a:stretch/>
        </p:blipFill>
        <p:spPr>
          <a:xfrm>
            <a:off x="3604426" y="643468"/>
            <a:ext cx="4983148" cy="2795060"/>
          </a:xfrm>
          <a:prstGeom prst="rect">
            <a:avLst/>
          </a:prstGeom>
        </p:spPr>
      </p:pic>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069848" y="484632"/>
            <a:ext cx="10058400" cy="1609344"/>
          </a:xfrm>
        </p:spPr>
        <p:txBody>
          <a:bodyPr>
            <a:normAutofit/>
          </a:bodyPr>
          <a:lstStyle/>
          <a:p>
            <a:r>
              <a:rPr lang="en-US" b="1"/>
              <a:t>Case study</a:t>
            </a:r>
            <a:r>
              <a:rPr lang="en-US"/>
              <a:t>: Building Automation System </a:t>
            </a:r>
          </a:p>
        </p:txBody>
      </p:sp>
      <p:pic>
        <p:nvPicPr>
          <p:cNvPr id="8" name="Picture 7">
            <a:extLst>
              <a:ext uri="{FF2B5EF4-FFF2-40B4-BE49-F238E27FC236}">
                <a16:creationId xmlns:a16="http://schemas.microsoft.com/office/drawing/2014/main" id="{347DD169-1534-F1D4-1DEF-0C2DAC7B8FE6}"/>
              </a:ext>
            </a:extLst>
          </p:cNvPr>
          <p:cNvPicPr>
            <a:picLocks noChangeAspect="1"/>
          </p:cNvPicPr>
          <p:nvPr/>
        </p:nvPicPr>
        <p:blipFill>
          <a:blip r:embed="rId4"/>
          <a:srcRect r="13714"/>
          <a:stretch/>
        </p:blipFill>
        <p:spPr>
          <a:xfrm>
            <a:off x="169000" y="2262930"/>
            <a:ext cx="5088800" cy="3907158"/>
          </a:xfrm>
          <a:prstGeom prst="rect">
            <a:avLst/>
          </a:prstGeom>
        </p:spPr>
      </p:pic>
      <p:sp>
        <p:nvSpPr>
          <p:cNvPr id="3" name="Content Placeholder 2"/>
          <p:cNvSpPr>
            <a:spLocks noGrp="1"/>
          </p:cNvSpPr>
          <p:nvPr>
            <p:ph idx="1"/>
          </p:nvPr>
        </p:nvSpPr>
        <p:spPr>
          <a:xfrm>
            <a:off x="5257800" y="2320412"/>
            <a:ext cx="6934200" cy="4366469"/>
          </a:xfrm>
        </p:spPr>
        <p:txBody>
          <a:bodyPr anchor="ctr">
            <a:noAutofit/>
          </a:bodyPr>
          <a:lstStyle/>
          <a:p>
            <a:r>
              <a:rPr lang="en-US" sz="2000" dirty="0">
                <a:latin typeface="Arial" panose="020B0604020202020204" pitchFamily="34" charset="0"/>
              </a:rPr>
              <a:t>Consider a company that primarily sells hardware devices for building automation. </a:t>
            </a:r>
          </a:p>
          <a:p>
            <a:r>
              <a:rPr lang="en-US" sz="2000" dirty="0">
                <a:latin typeface="Arial" panose="020B0604020202020204" pitchFamily="34" charset="0"/>
              </a:rPr>
              <a:t>They have software applications that manage a network of these devices but this constitutes a loss leader, i.e. they lose money on the software but it helps the sale of the hardware devices. </a:t>
            </a:r>
          </a:p>
          <a:p>
            <a:r>
              <a:rPr lang="en-US" sz="2000" dirty="0">
                <a:latin typeface="Arial" panose="020B0604020202020204" pitchFamily="34" charset="0"/>
              </a:rPr>
              <a:t>The company realizes that the hardware is being commoditized and over time the profit margins on the sale of their hardware devices are going to shrink. In order to sustain their business long term, the company decides to create a new building automation system that will be profitable. </a:t>
            </a:r>
          </a:p>
        </p:txBody>
      </p:sp>
      <p:sp>
        <p:nvSpPr>
          <p:cNvPr id="21" name="Oval 20">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AutoShape 2">
            <a:extLst>
              <a:ext uri="{FF2B5EF4-FFF2-40B4-BE49-F238E27FC236}">
                <a16:creationId xmlns:a16="http://schemas.microsoft.com/office/drawing/2014/main" id="{99F8B455-B4BE-7A55-6083-7E3B956DD2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0E7200F6-4535-2A85-4681-E4B6A35F542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285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069848" y="484632"/>
            <a:ext cx="10058400" cy="1609344"/>
          </a:xfrm>
        </p:spPr>
        <p:txBody>
          <a:bodyPr>
            <a:normAutofit/>
          </a:bodyPr>
          <a:lstStyle/>
          <a:p>
            <a:r>
              <a:rPr lang="en-US" b="1"/>
              <a:t>Case study</a:t>
            </a:r>
            <a:r>
              <a:rPr lang="en-US"/>
              <a:t>: Building Automation System </a:t>
            </a:r>
          </a:p>
        </p:txBody>
      </p:sp>
      <p:pic>
        <p:nvPicPr>
          <p:cNvPr id="5" name="Picture 4" descr="Buildings and reflections">
            <a:extLst>
              <a:ext uri="{FF2B5EF4-FFF2-40B4-BE49-F238E27FC236}">
                <a16:creationId xmlns:a16="http://schemas.microsoft.com/office/drawing/2014/main" id="{C07FA1EC-D4FF-5770-4745-546E3F6BEC6F}"/>
              </a:ext>
            </a:extLst>
          </p:cNvPr>
          <p:cNvPicPr>
            <a:picLocks noChangeAspect="1"/>
          </p:cNvPicPr>
          <p:nvPr/>
        </p:nvPicPr>
        <p:blipFill>
          <a:blip r:embed="rId4"/>
          <a:srcRect l="6451" r="6615" b="3"/>
          <a:stretch/>
        </p:blipFill>
        <p:spPr>
          <a:xfrm>
            <a:off x="137160" y="2351716"/>
            <a:ext cx="5088800" cy="3907158"/>
          </a:xfrm>
          <a:prstGeom prst="rect">
            <a:avLst/>
          </a:prstGeom>
        </p:spPr>
      </p:pic>
      <p:sp>
        <p:nvSpPr>
          <p:cNvPr id="3" name="Content Placeholder 2"/>
          <p:cNvSpPr>
            <a:spLocks noGrp="1"/>
          </p:cNvSpPr>
          <p:nvPr>
            <p:ph idx="1"/>
          </p:nvPr>
        </p:nvSpPr>
        <p:spPr>
          <a:xfrm>
            <a:off x="5363120" y="2320412"/>
            <a:ext cx="6691720" cy="4537588"/>
          </a:xfrm>
        </p:spPr>
        <p:txBody>
          <a:bodyPr anchor="ctr">
            <a:normAutofit fontScale="92500" lnSpcReduction="20000"/>
          </a:bodyPr>
          <a:lstStyle/>
          <a:p>
            <a:r>
              <a:rPr lang="en-US" sz="2200" dirty="0">
                <a:latin typeface="Arial" panose="020B0604020202020204" pitchFamily="34" charset="0"/>
              </a:rPr>
              <a:t>They wish to accomplish this by doing two things</a:t>
            </a:r>
          </a:p>
          <a:p>
            <a:pPr marL="0" indent="0">
              <a:buNone/>
            </a:pPr>
            <a:endParaRPr lang="en-US" sz="2200" dirty="0">
              <a:latin typeface="Arial" panose="020B0604020202020204" pitchFamily="34" charset="0"/>
            </a:endParaRPr>
          </a:p>
          <a:p>
            <a:pPr marL="0" indent="0">
              <a:buNone/>
            </a:pPr>
            <a:r>
              <a:rPr lang="en-US" sz="2200" b="1" dirty="0">
                <a:latin typeface="Arial" panose="020B0604020202020204" pitchFamily="34" charset="0"/>
              </a:rPr>
              <a:t> reduce internal development costs </a:t>
            </a:r>
            <a:r>
              <a:rPr lang="en-US" sz="2200" dirty="0">
                <a:solidFill>
                  <a:srgbClr val="FF0000"/>
                </a:solidFill>
                <a:latin typeface="Arial" panose="020B0604020202020204" pitchFamily="34" charset="0"/>
              </a:rPr>
              <a:t>and</a:t>
            </a:r>
            <a:r>
              <a:rPr lang="en-US" sz="2200" dirty="0">
                <a:latin typeface="Arial" panose="020B0604020202020204" pitchFamily="34" charset="0"/>
              </a:rPr>
              <a:t> </a:t>
            </a:r>
            <a:r>
              <a:rPr lang="en-US" sz="2200" b="1" dirty="0">
                <a:latin typeface="Arial" panose="020B0604020202020204" pitchFamily="34" charset="0"/>
              </a:rPr>
              <a:t>expand the market. </a:t>
            </a:r>
          </a:p>
          <a:p>
            <a:pPr marL="0" indent="0">
              <a:buNone/>
            </a:pPr>
            <a:endParaRPr lang="en-US" sz="2200" dirty="0">
              <a:latin typeface="Arial" panose="020B0604020202020204" pitchFamily="34" charset="0"/>
            </a:endParaRPr>
          </a:p>
          <a:p>
            <a:r>
              <a:rPr lang="en-US" sz="2200" b="1" dirty="0">
                <a:latin typeface="Arial" panose="020B0604020202020204" pitchFamily="34" charset="0"/>
              </a:rPr>
              <a:t>Internal development costs </a:t>
            </a:r>
            <a:r>
              <a:rPr lang="en-US" sz="2200" dirty="0">
                <a:latin typeface="Arial" panose="020B0604020202020204" pitchFamily="34" charset="0"/>
              </a:rPr>
              <a:t>can be reduced by replacing several of the existing applications with a single building automation system. </a:t>
            </a:r>
          </a:p>
          <a:p>
            <a:pPr marL="0" indent="0">
              <a:buNone/>
            </a:pPr>
            <a:endParaRPr lang="en-US" sz="2200" dirty="0">
              <a:latin typeface="Arial" panose="020B0604020202020204" pitchFamily="34" charset="0"/>
            </a:endParaRPr>
          </a:p>
          <a:p>
            <a:r>
              <a:rPr lang="en-US" sz="2200" b="1" dirty="0">
                <a:latin typeface="Arial" panose="020B0604020202020204" pitchFamily="34" charset="0"/>
              </a:rPr>
              <a:t>Market expansion </a:t>
            </a:r>
            <a:r>
              <a:rPr lang="en-US" sz="2200" dirty="0">
                <a:latin typeface="Arial" panose="020B0604020202020204" pitchFamily="34" charset="0"/>
              </a:rPr>
              <a:t>can be achieved by entering new and emerging geographic markets and opening new sales channel in the form of Value Added Resellers (VARs). VARs sell the new building automation system under their own brand to support building automation hardware devices of many different manufacturers.</a:t>
            </a:r>
            <a:endParaRPr lang="en-US" sz="2200" dirty="0"/>
          </a:p>
          <a:p>
            <a:endParaRPr lang="en-US" sz="1200" dirty="0"/>
          </a:p>
        </p:txBody>
      </p:sp>
      <p:sp>
        <p:nvSpPr>
          <p:cNvPr id="26" name="Oval 2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423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7" y="13144"/>
            <a:ext cx="11765089" cy="1609344"/>
          </a:xfrm>
        </p:spPr>
        <p:txBody>
          <a:bodyPr>
            <a:normAutofit/>
          </a:bodyPr>
          <a:lstStyle/>
          <a:p>
            <a:r>
              <a:rPr lang="en-US" sz="4600" b="1" dirty="0">
                <a:solidFill>
                  <a:srgbClr val="00B050"/>
                </a:solidFill>
              </a:rPr>
              <a:t>Case study</a:t>
            </a:r>
            <a:r>
              <a:rPr lang="en-US" sz="4600" dirty="0"/>
              <a:t>: Building Automation System </a:t>
            </a:r>
          </a:p>
        </p:txBody>
      </p:sp>
      <p:sp>
        <p:nvSpPr>
          <p:cNvPr id="3" name="Content Placeholder 2"/>
          <p:cNvSpPr>
            <a:spLocks noGrp="1"/>
          </p:cNvSpPr>
          <p:nvPr>
            <p:ph idx="1"/>
          </p:nvPr>
        </p:nvSpPr>
        <p:spPr>
          <a:xfrm>
            <a:off x="0" y="1622488"/>
            <a:ext cx="11920537" cy="4549712"/>
          </a:xfrm>
        </p:spPr>
        <p:txBody>
          <a:bodyPr>
            <a:normAutofit/>
          </a:bodyPr>
          <a:lstStyle/>
          <a:p>
            <a:pPr algn="just"/>
            <a:r>
              <a:rPr lang="en-US" sz="3300" b="1" dirty="0"/>
              <a:t>Business goals for Building Automation System:</a:t>
            </a:r>
          </a:p>
          <a:p>
            <a:pPr marL="0" indent="0" algn="just">
              <a:buNone/>
            </a:pPr>
            <a:endParaRPr lang="en-US" sz="3300" b="1" dirty="0"/>
          </a:p>
          <a:p>
            <a:pPr lvl="2" algn="just"/>
            <a:r>
              <a:rPr lang="en-US" sz="3300" b="1" dirty="0"/>
              <a:t>Reduce internal development costs</a:t>
            </a:r>
          </a:p>
          <a:p>
            <a:pPr marL="530225" lvl="2" indent="0" algn="just">
              <a:buNone/>
            </a:pPr>
            <a:endParaRPr lang="en-US" sz="3300" b="1" dirty="0"/>
          </a:p>
          <a:p>
            <a:pPr lvl="2" algn="just"/>
            <a:r>
              <a:rPr lang="en-US" sz="3300" b="1" dirty="0"/>
              <a:t>Expand by entering new and emerging geographic markets</a:t>
            </a:r>
          </a:p>
          <a:p>
            <a:pPr marL="530225" lvl="2" indent="0" algn="just">
              <a:buNone/>
            </a:pPr>
            <a:endParaRPr lang="en-US" sz="3300" b="1" dirty="0"/>
          </a:p>
          <a:p>
            <a:pPr lvl="2" algn="just"/>
            <a:r>
              <a:rPr lang="en-US" sz="3300" b="1" dirty="0"/>
              <a:t>Open new sales channels in the form of value added resellers (VARs)</a:t>
            </a:r>
            <a:endParaRPr lang="en-US" sz="3300" dirty="0"/>
          </a:p>
        </p:txBody>
      </p:sp>
    </p:spTree>
    <p:extLst>
      <p:ext uri="{BB962C8B-B14F-4D97-AF65-F5344CB8AC3E}">
        <p14:creationId xmlns:p14="http://schemas.microsoft.com/office/powerpoint/2010/main" val="1496266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8"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pic>
        <p:nvPicPr>
          <p:cNvPr id="6" name="Picture 5" descr="3D rendering of game pieces tied together with a rope">
            <a:extLst>
              <a:ext uri="{FF2B5EF4-FFF2-40B4-BE49-F238E27FC236}">
                <a16:creationId xmlns:a16="http://schemas.microsoft.com/office/drawing/2014/main" id="{D56D2CF6-B35D-EC54-DA9C-5FF0554D3BEF}"/>
              </a:ext>
            </a:extLst>
          </p:cNvPr>
          <p:cNvPicPr>
            <a:picLocks noChangeAspect="1"/>
          </p:cNvPicPr>
          <p:nvPr/>
        </p:nvPicPr>
        <p:blipFill rotWithShape="1">
          <a:blip r:embed="rId6"/>
          <a:srcRect t="25000"/>
          <a:stretch/>
        </p:blipFill>
        <p:spPr>
          <a:xfrm>
            <a:off x="-161676" y="-15129"/>
            <a:ext cx="12191999" cy="6857990"/>
          </a:xfrm>
          <a:prstGeom prst="rect">
            <a:avLst/>
          </a:prstGeom>
        </p:spPr>
      </p:pic>
      <p:sp>
        <p:nvSpPr>
          <p:cNvPr id="20" name="Rectangle 19">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0793F7A-92AB-7F8D-2252-58CF8975CA5E}"/>
              </a:ext>
            </a:extLst>
          </p:cNvPr>
          <p:cNvSpPr>
            <a:spLocks noGrp="1"/>
          </p:cNvSpPr>
          <p:nvPr>
            <p:ph type="title"/>
          </p:nvPr>
        </p:nvSpPr>
        <p:spPr>
          <a:xfrm>
            <a:off x="1173480" y="4277802"/>
            <a:ext cx="7213283" cy="1622451"/>
          </a:xfrm>
        </p:spPr>
        <p:txBody>
          <a:bodyPr vert="horz" lIns="91440" tIns="45720" rIns="91440" bIns="45720" rtlCol="0" anchor="ctr">
            <a:normAutofit/>
          </a:bodyPr>
          <a:lstStyle/>
          <a:p>
            <a:pPr algn="r">
              <a:lnSpc>
                <a:spcPct val="80000"/>
              </a:lnSpc>
            </a:pPr>
            <a:r>
              <a:rPr lang="en-US" sz="6000" dirty="0">
                <a:blipFill dpi="0" rotWithShape="1">
                  <a:blip r:embed="rId4"/>
                  <a:srcRect/>
                  <a:tile tx="6350" ty="-127000" sx="65000" sy="64000" flip="none" algn="tl"/>
                </a:blipFill>
              </a:rPr>
              <a:t>ii. Stakeholders identification</a:t>
            </a:r>
          </a:p>
        </p:txBody>
      </p:sp>
      <p:sp>
        <p:nvSpPr>
          <p:cNvPr id="24" name="Rectangle 23">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AF8EF239-219D-728B-04E0-1EC314B0EC1A}"/>
              </a:ext>
            </a:extLst>
          </p:cNvPr>
          <p:cNvSpPr>
            <a:spLocks noGrp="1"/>
          </p:cNvSpPr>
          <p:nvPr>
            <p:ph type="sldNum" sz="quarter" idx="12"/>
          </p:nvPr>
        </p:nvSpPr>
        <p:spPr>
          <a:xfrm>
            <a:off x="11237976" y="6132125"/>
            <a:ext cx="792347" cy="605872"/>
          </a:xfrm>
        </p:spPr>
        <p:txBody>
          <a:bodyPr vert="horz" lIns="91440" tIns="45720" rIns="91440" bIns="45720" rtlCol="0" anchor="ctr">
            <a:normAutofit/>
          </a:bodyPr>
          <a:lstStyle/>
          <a:p>
            <a:pPr defTabSz="457200">
              <a:spcAft>
                <a:spcPts val="600"/>
              </a:spcAft>
            </a:pPr>
            <a:fld id="{4FAB73BC-B049-4115-A692-8D63A059BFB8}" type="slidenum">
              <a:rPr lang="en-US" sz="2000"/>
              <a:pPr defTabSz="457200">
                <a:spcAft>
                  <a:spcPts val="600"/>
                </a:spcAft>
              </a:pPr>
              <a:t>13</a:t>
            </a:fld>
            <a:endParaRPr lang="en-US" sz="2000"/>
          </a:p>
        </p:txBody>
      </p:sp>
    </p:spTree>
    <p:extLst>
      <p:ext uri="{BB962C8B-B14F-4D97-AF65-F5344CB8AC3E}">
        <p14:creationId xmlns:p14="http://schemas.microsoft.com/office/powerpoint/2010/main" val="19613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38200" y="631825"/>
            <a:ext cx="10515600" cy="1325563"/>
          </a:xfrm>
        </p:spPr>
        <p:txBody>
          <a:bodyPr>
            <a:normAutofit/>
          </a:bodyPr>
          <a:lstStyle/>
          <a:p>
            <a:pPr eaLnBrk="1" hangingPunct="1">
              <a:defRPr/>
            </a:pPr>
            <a:r>
              <a:rPr lang="en-US"/>
              <a:t>Requirements Stakeholders</a:t>
            </a:r>
          </a:p>
        </p:txBody>
      </p:sp>
      <p:sp>
        <p:nvSpPr>
          <p:cNvPr id="31747" name="Rectangle 3"/>
          <p:cNvSpPr>
            <a:spLocks noGrp="1" noChangeArrowheads="1"/>
          </p:cNvSpPr>
          <p:nvPr>
            <p:ph type="body" idx="1"/>
          </p:nvPr>
        </p:nvSpPr>
        <p:spPr>
          <a:xfrm>
            <a:off x="838200" y="2057400"/>
            <a:ext cx="10515600" cy="3871762"/>
          </a:xfrm>
        </p:spPr>
        <p:txBody>
          <a:bodyPr>
            <a:normAutofit lnSpcReduction="10000"/>
          </a:bodyPr>
          <a:lstStyle/>
          <a:p>
            <a:pPr eaLnBrk="1" hangingPunct="1">
              <a:defRPr/>
            </a:pPr>
            <a:r>
              <a:rPr lang="en-US" sz="4000" dirty="0"/>
              <a:t>Who are they?</a:t>
            </a:r>
          </a:p>
          <a:p>
            <a:pPr eaLnBrk="1" hangingPunct="1">
              <a:defRPr/>
            </a:pPr>
            <a:r>
              <a:rPr lang="en-US" sz="4000" dirty="0"/>
              <a:t>What do they want?</a:t>
            </a:r>
          </a:p>
          <a:p>
            <a:pPr eaLnBrk="1" hangingPunct="1">
              <a:defRPr/>
            </a:pPr>
            <a:r>
              <a:rPr lang="en-US" sz="4000" dirty="0"/>
              <a:t>What don’t they want?</a:t>
            </a:r>
          </a:p>
          <a:p>
            <a:pPr eaLnBrk="1" hangingPunct="1">
              <a:defRPr/>
            </a:pPr>
            <a:r>
              <a:rPr lang="en-US" sz="4000" dirty="0"/>
              <a:t>Do they really know what they want?</a:t>
            </a:r>
          </a:p>
          <a:p>
            <a:pPr eaLnBrk="1" hangingPunct="1">
              <a:defRPr/>
            </a:pPr>
            <a:r>
              <a:rPr lang="en-US" sz="4000" dirty="0"/>
              <a:t>Why do they change their minds?</a:t>
            </a:r>
          </a:p>
          <a:p>
            <a:pPr eaLnBrk="1" hangingPunct="1">
              <a:defRPr/>
            </a:pPr>
            <a:r>
              <a:rPr lang="en-US" sz="4000" dirty="0"/>
              <a:t>How can you uncover and mitigate these issues?</a:t>
            </a:r>
          </a:p>
          <a:p>
            <a:pPr eaLnBrk="1" hangingPunct="1">
              <a:defRPr/>
            </a:pPr>
            <a:endParaRPr lang="en-US" sz="2400" dirty="0"/>
          </a:p>
        </p:txBody>
      </p:sp>
      <p:sp>
        <p:nvSpPr>
          <p:cNvPr id="6" name="Slide Number Placeholder 5"/>
          <p:cNvSpPr>
            <a:spLocks noGrp="1"/>
          </p:cNvSpPr>
          <p:nvPr>
            <p:ph type="sldNum" sz="quarter" idx="12"/>
          </p:nvPr>
        </p:nvSpPr>
        <p:spPr>
          <a:xfrm>
            <a:off x="8610600" y="6077585"/>
            <a:ext cx="2743200" cy="365125"/>
          </a:xfrm>
        </p:spPr>
        <p:txBody>
          <a:bodyP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fld id="{B75C1E40-BA70-4E9C-946C-427F6B26F4F4}" type="slidenum">
              <a:rPr lang="en-US" altLang="en-US">
                <a:solidFill>
                  <a:schemeClr val="tx1">
                    <a:lumMod val="75000"/>
                    <a:lumOff val="25000"/>
                  </a:schemeClr>
                </a:solidFill>
              </a:rPr>
              <a:pPr>
                <a:spcAft>
                  <a:spcPts val="600"/>
                </a:spcAft>
              </a:pPr>
              <a:t>14</a:t>
            </a:fld>
            <a:endParaRPr lang="en-US" altLang="en-US">
              <a:solidFill>
                <a:schemeClr val="tx1">
                  <a:lumMod val="75000"/>
                  <a:lumOff val="2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071" name="Rectangle 4507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73" name="Rectangle 4507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075" name="Rectangle 4507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077" name="Rectangle 4507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058" name="Rectangle 2"/>
          <p:cNvSpPr>
            <a:spLocks noGrp="1" noChangeArrowheads="1"/>
          </p:cNvSpPr>
          <p:nvPr>
            <p:ph type="title"/>
          </p:nvPr>
        </p:nvSpPr>
        <p:spPr>
          <a:xfrm>
            <a:off x="1069848" y="484632"/>
            <a:ext cx="10058400" cy="1609344"/>
          </a:xfrm>
        </p:spPr>
        <p:txBody>
          <a:bodyPr>
            <a:normAutofit/>
          </a:bodyPr>
          <a:lstStyle/>
          <a:p>
            <a:pPr eaLnBrk="1" hangingPunct="1">
              <a:defRPr/>
            </a:pPr>
            <a:r>
              <a:rPr lang="en-US"/>
              <a:t>Who is a Stakeholder?</a:t>
            </a:r>
          </a:p>
        </p:txBody>
      </p:sp>
      <p:pic>
        <p:nvPicPr>
          <p:cNvPr id="45066" name="Picture 45065" descr="Red toy person in front of two lines of white figures">
            <a:extLst>
              <a:ext uri="{FF2B5EF4-FFF2-40B4-BE49-F238E27FC236}">
                <a16:creationId xmlns:a16="http://schemas.microsoft.com/office/drawing/2014/main" id="{FE409916-277C-57C6-5EEA-325DB72B5776}"/>
              </a:ext>
            </a:extLst>
          </p:cNvPr>
          <p:cNvPicPr>
            <a:picLocks noChangeAspect="1"/>
          </p:cNvPicPr>
          <p:nvPr/>
        </p:nvPicPr>
        <p:blipFill rotWithShape="1">
          <a:blip r:embed="rId4"/>
          <a:srcRect l="9136" r="5229" b="-1"/>
          <a:stretch/>
        </p:blipFill>
        <p:spPr>
          <a:xfrm>
            <a:off x="1007196" y="2265037"/>
            <a:ext cx="5088800" cy="3907158"/>
          </a:xfrm>
          <a:prstGeom prst="rect">
            <a:avLst/>
          </a:prstGeom>
        </p:spPr>
      </p:pic>
      <p:sp>
        <p:nvSpPr>
          <p:cNvPr id="45059" name="Rectangle 3"/>
          <p:cNvSpPr>
            <a:spLocks noGrp="1" noChangeArrowheads="1"/>
          </p:cNvSpPr>
          <p:nvPr>
            <p:ph type="body" idx="1"/>
          </p:nvPr>
        </p:nvSpPr>
        <p:spPr>
          <a:xfrm>
            <a:off x="6496216" y="2320412"/>
            <a:ext cx="4632031" cy="3851787"/>
          </a:xfrm>
        </p:spPr>
        <p:txBody>
          <a:bodyPr anchor="ctr">
            <a:normAutofit/>
          </a:bodyPr>
          <a:lstStyle/>
          <a:p>
            <a:pPr eaLnBrk="1" hangingPunct="1">
              <a:defRPr/>
            </a:pPr>
            <a:r>
              <a:rPr lang="en-US" sz="2500" dirty="0"/>
              <a:t>A customer (or client or user)?</a:t>
            </a:r>
          </a:p>
          <a:p>
            <a:pPr eaLnBrk="1" hangingPunct="1">
              <a:defRPr/>
            </a:pPr>
            <a:r>
              <a:rPr lang="en-US" sz="2500" dirty="0"/>
              <a:t>The customer is always right, but there are more persons/entities with an interest in the system.</a:t>
            </a:r>
          </a:p>
          <a:p>
            <a:pPr eaLnBrk="1" hangingPunct="1">
              <a:defRPr/>
            </a:pPr>
            <a:r>
              <a:rPr lang="en-US" sz="2500" dirty="0"/>
              <a:t>We use “stakeholder” to remember that others, not just the customer are involved.</a:t>
            </a:r>
          </a:p>
          <a:p>
            <a:pPr eaLnBrk="1" hangingPunct="1">
              <a:defRPr/>
            </a:pPr>
            <a:endParaRPr lang="en-US" sz="2500" dirty="0"/>
          </a:p>
        </p:txBody>
      </p:sp>
      <p:sp>
        <p:nvSpPr>
          <p:cNvPr id="45079" name="Oval 4507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5081" name="Oval 4508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11311128" y="6272784"/>
            <a:ext cx="640080" cy="365125"/>
          </a:xfrm>
        </p:spPr>
        <p:txBody>
          <a:bodyP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fld id="{5337CB72-5AD0-4B22-B6C7-D32153E46286}" type="slidenum">
              <a:rPr lang="en-US" altLang="en-US"/>
              <a:pPr>
                <a:spcAft>
                  <a:spcPts val="600"/>
                </a:spcAft>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p:spPr>
        <p:txBody>
          <a:bodyPr vert="horz" lIns="91440" tIns="45720" rIns="91440" bIns="45720" rtlCol="0" anchor="ct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fld id="{3AF164C3-5E3A-4472-B1F6-1A0DF4693655}" type="slidenum">
              <a:rPr lang="en-US" altLang="en-US" smtClean="0">
                <a:solidFill>
                  <a:srgbClr val="FFFFFF"/>
                </a:solidFill>
                <a:latin typeface="+mn-lt"/>
              </a:rPr>
              <a:pPr>
                <a:spcAft>
                  <a:spcPts val="600"/>
                </a:spcAft>
              </a:pPr>
              <a:t>16</a:t>
            </a:fld>
            <a:endParaRPr lang="en-US" altLang="en-US">
              <a:solidFill>
                <a:srgbClr val="FFFFFF"/>
              </a:solidFill>
              <a:latin typeface="+mn-lt"/>
            </a:endParaRPr>
          </a:p>
        </p:txBody>
      </p:sp>
      <p:sp>
        <p:nvSpPr>
          <p:cNvPr id="51202" name="Rectangle 2"/>
          <p:cNvSpPr>
            <a:spLocks noGrp="1" noChangeArrowheads="1"/>
          </p:cNvSpPr>
          <p:nvPr>
            <p:ph type="title"/>
          </p:nvPr>
        </p:nvSpPr>
        <p:spPr>
          <a:xfrm>
            <a:off x="263732" y="244000"/>
            <a:ext cx="10058400" cy="963168"/>
          </a:xfrm>
        </p:spPr>
        <p:txBody>
          <a:bodyPr/>
          <a:lstStyle/>
          <a:p>
            <a:pPr eaLnBrk="1" hangingPunct="1">
              <a:defRPr/>
            </a:pPr>
            <a:r>
              <a:rPr lang="en-US" dirty="0"/>
              <a:t>Typical Stakeholders</a:t>
            </a:r>
          </a:p>
        </p:txBody>
      </p:sp>
      <p:graphicFrame>
        <p:nvGraphicFramePr>
          <p:cNvPr id="51205" name="Rectangle 3">
            <a:extLst>
              <a:ext uri="{FF2B5EF4-FFF2-40B4-BE49-F238E27FC236}">
                <a16:creationId xmlns:a16="http://schemas.microsoft.com/office/drawing/2014/main" id="{277AE444-5052-5B9F-44DE-D97FA0121446}"/>
              </a:ext>
            </a:extLst>
          </p:cNvPr>
          <p:cNvGraphicFramePr/>
          <p:nvPr>
            <p:extLst>
              <p:ext uri="{D42A27DB-BD31-4B8C-83A1-F6EECF244321}">
                <p14:modId xmlns:p14="http://schemas.microsoft.com/office/powerpoint/2010/main" val="1692688892"/>
              </p:ext>
            </p:extLst>
          </p:nvPr>
        </p:nvGraphicFramePr>
        <p:xfrm>
          <a:off x="1981200" y="1447800"/>
          <a:ext cx="8686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7" y="348865"/>
            <a:ext cx="10044023" cy="877729"/>
          </a:xfrm>
        </p:spPr>
        <p:txBody>
          <a:bodyPr anchor="ctr">
            <a:normAutofit/>
          </a:bodyPr>
          <a:lstStyle/>
          <a:p>
            <a:r>
              <a:rPr lang="en-US" sz="4000">
                <a:solidFill>
                  <a:srgbClr val="FFFFFF"/>
                </a:solidFill>
              </a:rPr>
              <a:t>Negative Stakeholders</a:t>
            </a:r>
          </a:p>
        </p:txBody>
      </p:sp>
      <p:sp>
        <p:nvSpPr>
          <p:cNvPr id="5" name="Slide Number Placeholder 4"/>
          <p:cNvSpPr>
            <a:spLocks noGrp="1"/>
          </p:cNvSpPr>
          <p:nvPr>
            <p:ph type="sldNum" sz="quarter" idx="12"/>
          </p:nvPr>
        </p:nvSpPr>
        <p:spPr>
          <a:xfrm>
            <a:off x="11704320" y="6455664"/>
            <a:ext cx="448056" cy="365125"/>
          </a:xfrm>
        </p:spPr>
        <p:txBody>
          <a:bodyPr>
            <a:normAutofit/>
          </a:bodyPr>
          <a:lstStyle/>
          <a:p>
            <a:pPr>
              <a:spcAft>
                <a:spcPts val="600"/>
              </a:spcAft>
            </a:pPr>
            <a:fld id="{1B4E7C7E-3287-47A6-9DFE-2FDD8009FE57}" type="slidenum">
              <a:rPr lang="en-US" altLang="en-US" sz="1100">
                <a:solidFill>
                  <a:schemeClr val="tx1">
                    <a:lumMod val="50000"/>
                    <a:lumOff val="50000"/>
                  </a:schemeClr>
                </a:solidFill>
              </a:rPr>
              <a:pPr>
                <a:spcAft>
                  <a:spcPts val="600"/>
                </a:spcAft>
              </a:pPr>
              <a:t>17</a:t>
            </a:fld>
            <a:endParaRPr lang="en-US" alt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97450943-94E0-10E2-2A14-6793C5121DEA}"/>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7A9AAEEA-0097-023A-03D6-B3E8BEFC5DF2}"/>
              </a:ext>
            </a:extLst>
          </p:cNvPr>
          <p:cNvSpPr txBox="1">
            <a:spLocks noChangeArrowheads="1"/>
          </p:cNvSpPr>
          <p:nvPr/>
        </p:nvSpPr>
        <p:spPr>
          <a:xfrm>
            <a:off x="263732" y="244000"/>
            <a:ext cx="10058400" cy="96316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defRPr/>
            </a:pPr>
            <a:r>
              <a:rPr lang="en-US" dirty="0"/>
              <a:t>Typical Stakeholders (Continue)</a:t>
            </a:r>
          </a:p>
        </p:txBody>
      </p:sp>
    </p:spTree>
    <p:extLst>
      <p:ext uri="{BB962C8B-B14F-4D97-AF65-F5344CB8AC3E}">
        <p14:creationId xmlns:p14="http://schemas.microsoft.com/office/powerpoint/2010/main" val="1138815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371599" y="294538"/>
            <a:ext cx="9895951" cy="1033669"/>
          </a:xfrm>
        </p:spPr>
        <p:txBody>
          <a:bodyPr>
            <a:normAutofit fontScale="90000"/>
          </a:bodyPr>
          <a:lstStyle/>
          <a:p>
            <a:pPr eaLnBrk="1" hangingPunct="1">
              <a:defRPr/>
            </a:pPr>
            <a:r>
              <a:rPr lang="en-US" sz="4000">
                <a:solidFill>
                  <a:srgbClr val="FFFFFF"/>
                </a:solidFill>
              </a:rPr>
              <a:t>Identifying Stakeholders: Ask these questions</a:t>
            </a:r>
          </a:p>
        </p:txBody>
      </p:sp>
      <p:sp>
        <p:nvSpPr>
          <p:cNvPr id="48131" name="Rectangle 3"/>
          <p:cNvSpPr>
            <a:spLocks noGrp="1" noChangeArrowheads="1"/>
          </p:cNvSpPr>
          <p:nvPr>
            <p:ph type="body" idx="1"/>
          </p:nvPr>
        </p:nvSpPr>
        <p:spPr>
          <a:xfrm>
            <a:off x="65826" y="1727201"/>
            <a:ext cx="11836400" cy="4836261"/>
          </a:xfrm>
        </p:spPr>
        <p:txBody>
          <a:bodyPr anchor="ctr">
            <a:normAutofit lnSpcReduction="10000"/>
          </a:bodyPr>
          <a:lstStyle/>
          <a:p>
            <a:pPr eaLnBrk="1" hangingPunct="1">
              <a:defRPr/>
            </a:pPr>
            <a:r>
              <a:rPr lang="en-US" sz="2600" dirty="0"/>
              <a:t>Who is paying for the system?</a:t>
            </a:r>
          </a:p>
          <a:p>
            <a:pPr eaLnBrk="1" hangingPunct="1">
              <a:defRPr/>
            </a:pPr>
            <a:r>
              <a:rPr lang="en-US" sz="2600" dirty="0"/>
              <a:t>Who is going to use the system?</a:t>
            </a:r>
          </a:p>
          <a:p>
            <a:pPr eaLnBrk="1" hangingPunct="1">
              <a:defRPr/>
            </a:pPr>
            <a:r>
              <a:rPr lang="en-US" sz="2600" dirty="0"/>
              <a:t>Who is going to judge the fitness of the system for use?</a:t>
            </a:r>
          </a:p>
          <a:p>
            <a:pPr eaLnBrk="1" hangingPunct="1">
              <a:defRPr/>
            </a:pPr>
            <a:r>
              <a:rPr lang="en-US" sz="2600" dirty="0"/>
              <a:t>What agencies (government) and entities (non-government) regulate any aspect of the system?</a:t>
            </a:r>
          </a:p>
          <a:p>
            <a:pPr eaLnBrk="1" hangingPunct="1">
              <a:defRPr/>
            </a:pPr>
            <a:r>
              <a:rPr lang="en-US" sz="2600" dirty="0"/>
              <a:t>What laws govern the construction, deployment and operation of the system?</a:t>
            </a:r>
          </a:p>
          <a:p>
            <a:pPr eaLnBrk="1" hangingPunct="1">
              <a:defRPr/>
            </a:pPr>
            <a:r>
              <a:rPr lang="en-US" sz="2600" dirty="0"/>
              <a:t>Who is involved in any aspect of the specification, design, construction, testing, maintenance, and retirement of the system?</a:t>
            </a:r>
          </a:p>
          <a:p>
            <a:pPr eaLnBrk="1" hangingPunct="1">
              <a:defRPr/>
            </a:pPr>
            <a:r>
              <a:rPr lang="en-US" sz="2600" dirty="0"/>
              <a:t>Who will be negatively affected if the system is built?</a:t>
            </a:r>
          </a:p>
          <a:p>
            <a:pPr eaLnBrk="1" hangingPunct="1">
              <a:defRPr/>
            </a:pPr>
            <a:r>
              <a:rPr lang="en-US" sz="2600" dirty="0"/>
              <a:t>Who else cares if this system exists or doesn’t exist?</a:t>
            </a:r>
          </a:p>
          <a:p>
            <a:pPr eaLnBrk="1" hangingPunct="1">
              <a:defRPr/>
            </a:pPr>
            <a:r>
              <a:rPr lang="en-US" sz="2600" dirty="0"/>
              <a:t>Who have we left out?</a:t>
            </a:r>
          </a:p>
          <a:p>
            <a:pPr eaLnBrk="1" hangingPunct="1">
              <a:defRPr/>
            </a:pPr>
            <a:endParaRPr lang="en-US" sz="1700" dirty="0"/>
          </a:p>
        </p:txBody>
      </p:sp>
      <p:sp>
        <p:nvSpPr>
          <p:cNvPr id="6" name="Slide Number Placeholder 5"/>
          <p:cNvSpPr>
            <a:spLocks noGrp="1"/>
          </p:cNvSpPr>
          <p:nvPr>
            <p:ph type="sldNum" sz="quarter" idx="12"/>
          </p:nvPr>
        </p:nvSpPr>
        <p:spPr>
          <a:xfrm>
            <a:off x="11704320" y="6455431"/>
            <a:ext cx="445913" cy="365125"/>
          </a:xfrm>
        </p:spPr>
        <p:txBody>
          <a:bodyP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fld id="{525E1B78-314F-4EE2-A594-9334963859CA}" type="slidenum">
              <a:rPr lang="en-US" altLang="en-US" sz="1100">
                <a:solidFill>
                  <a:schemeClr val="tx1">
                    <a:lumMod val="50000"/>
                    <a:lumOff val="50000"/>
                  </a:schemeClr>
                </a:solidFill>
              </a:rPr>
              <a:pPr>
                <a:spcAft>
                  <a:spcPts val="600"/>
                </a:spcAft>
              </a:pPr>
              <a:t>18</a:t>
            </a:fld>
            <a:endParaRPr lang="en-US" altLang="en-US" sz="1100">
              <a:solidFill>
                <a:schemeClr val="tx1">
                  <a:lumMod val="50000"/>
                  <a:lumOff val="50000"/>
                </a:schemeClr>
              </a:solidFill>
            </a:endParaRPr>
          </a:p>
        </p:txBody>
      </p:sp>
      <p:sp>
        <p:nvSpPr>
          <p:cNvPr id="2" name="Rectangle 2">
            <a:extLst>
              <a:ext uri="{FF2B5EF4-FFF2-40B4-BE49-F238E27FC236}">
                <a16:creationId xmlns:a16="http://schemas.microsoft.com/office/drawing/2014/main" id="{6DD41117-99A7-593A-9459-C0F443A85065}"/>
              </a:ext>
            </a:extLst>
          </p:cNvPr>
          <p:cNvSpPr txBox="1">
            <a:spLocks noChangeArrowheads="1"/>
          </p:cNvSpPr>
          <p:nvPr/>
        </p:nvSpPr>
        <p:spPr>
          <a:xfrm>
            <a:off x="263732" y="244000"/>
            <a:ext cx="11440588" cy="96316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defRPr/>
            </a:pPr>
            <a:r>
              <a:rPr lang="en-US" dirty="0"/>
              <a:t>Stakeholders Identification Questionnaires (</a:t>
            </a:r>
            <a:r>
              <a:rPr lang="en-US" dirty="0">
                <a:solidFill>
                  <a:srgbClr val="00B050"/>
                </a:solidFill>
              </a:rPr>
              <a:t>To assist in identifying stakeholders</a:t>
            </a:r>
            <a:r>
              <a:rPr lang="en-US"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2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98" name="Text Box 4"/>
          <p:cNvSpPr txBox="1">
            <a:spLocks noChangeArrowheads="1"/>
          </p:cNvSpPr>
          <p:nvPr/>
        </p:nvSpPr>
        <p:spPr bwMode="auto">
          <a:xfrm>
            <a:off x="338966" y="5308474"/>
            <a:ext cx="4323522"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90000"/>
              </a:lnSpc>
              <a:spcBef>
                <a:spcPct val="500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2"/>
              </a:rPr>
              <a:t>https://www5.in.tum.de/~huckle/DIABaggage.pdf</a:t>
            </a:r>
            <a:endParaRPr kumimoji="0" lang="en-US" alt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5"/>
          <p:cNvSpPr>
            <a:spLocks noGrp="1"/>
          </p:cNvSpPr>
          <p:nvPr>
            <p:ph type="sldNum" sz="quarter" idx="12"/>
          </p:nvPr>
        </p:nvSpPr>
        <p:spPr>
          <a:xfrm>
            <a:off x="10662024" y="6356350"/>
            <a:ext cx="691776" cy="365125"/>
          </a:xfrm>
        </p:spPr>
        <p:txBody>
          <a:bodyP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0C2D8D95-7B38-49D0-A39B-BDB0A83975A2}" type="slidenum">
              <a:rPr kumimoji="0" lang="en-US"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0418" name="Rectangle 2"/>
          <p:cNvSpPr>
            <a:spLocks noGrp="1" noChangeArrowheads="1"/>
          </p:cNvSpPr>
          <p:nvPr>
            <p:ph type="title"/>
          </p:nvPr>
        </p:nvSpPr>
        <p:spPr>
          <a:xfrm>
            <a:off x="966952" y="1204108"/>
            <a:ext cx="2669406" cy="1781175"/>
          </a:xfrm>
        </p:spPr>
        <p:txBody>
          <a:bodyPr>
            <a:normAutofit/>
          </a:bodyPr>
          <a:lstStyle/>
          <a:p>
            <a:pPr eaLnBrk="1" hangingPunct="1">
              <a:defRPr/>
            </a:pPr>
            <a:r>
              <a:rPr lang="en-US" sz="3200" dirty="0">
                <a:solidFill>
                  <a:srgbClr val="FFFFFF"/>
                </a:solidFill>
              </a:rPr>
              <a:t>Exemplar System </a:t>
            </a:r>
          </a:p>
        </p:txBody>
      </p:sp>
      <p:sp>
        <p:nvSpPr>
          <p:cNvPr id="60419" name="Rectangle 3"/>
          <p:cNvSpPr>
            <a:spLocks noGrp="1" noChangeArrowheads="1"/>
          </p:cNvSpPr>
          <p:nvPr>
            <p:ph type="body" idx="1"/>
          </p:nvPr>
        </p:nvSpPr>
        <p:spPr>
          <a:xfrm>
            <a:off x="4662488" y="952500"/>
            <a:ext cx="6902450" cy="5403850"/>
          </a:xfrm>
        </p:spPr>
        <p:txBody>
          <a:bodyPr wrap="square" anchor="t">
            <a:normAutofit/>
          </a:bodyPr>
          <a:lstStyle/>
          <a:p>
            <a:pPr eaLnBrk="1" hangingPunct="1">
              <a:lnSpc>
                <a:spcPct val="80000"/>
              </a:lnSpc>
              <a:defRPr/>
            </a:pPr>
            <a:r>
              <a:rPr lang="en-US" sz="2400" dirty="0"/>
              <a:t>Airline baggage handling</a:t>
            </a:r>
          </a:p>
          <a:p>
            <a:pPr lvl="1" eaLnBrk="1" hangingPunct="1">
              <a:lnSpc>
                <a:spcPct val="80000"/>
              </a:lnSpc>
              <a:defRPr/>
            </a:pPr>
            <a:r>
              <a:rPr lang="en-US" dirty="0"/>
              <a:t>Embedded, real-time</a:t>
            </a:r>
          </a:p>
          <a:p>
            <a:pPr lvl="1" eaLnBrk="1" hangingPunct="1">
              <a:lnSpc>
                <a:spcPct val="80000"/>
              </a:lnSpc>
              <a:defRPr/>
            </a:pPr>
            <a:r>
              <a:rPr lang="en-US" dirty="0"/>
              <a:t>Moves baggage from a central loading point and redirects to one of many conveyors based on bag id</a:t>
            </a:r>
          </a:p>
          <a:p>
            <a:pPr eaLnBrk="1" hangingPunct="1">
              <a:lnSpc>
                <a:spcPct val="80000"/>
              </a:lnSpc>
              <a:defRPr/>
            </a:pPr>
            <a:r>
              <a:rPr lang="en-US" sz="2400" dirty="0"/>
              <a:t>Denver International Airport tried a such a system</a:t>
            </a:r>
          </a:p>
          <a:p>
            <a:pPr eaLnBrk="1" hangingPunct="1">
              <a:lnSpc>
                <a:spcPct val="80000"/>
              </a:lnSpc>
              <a:defRPr/>
            </a:pPr>
            <a:r>
              <a:rPr lang="en-US" sz="2400" dirty="0"/>
              <a:t>System used PCs, thousands of remote-controlled carts, 21-mile-long track </a:t>
            </a:r>
          </a:p>
          <a:p>
            <a:pPr eaLnBrk="1" hangingPunct="1">
              <a:lnSpc>
                <a:spcPct val="80000"/>
              </a:lnSpc>
              <a:defRPr/>
            </a:pPr>
            <a:r>
              <a:rPr lang="en-US" sz="2400" dirty="0"/>
              <a:t>Carts move along the track, carrying luggage from check-in counters to sorting areas and then straight to the flights waiting at airport gates. </a:t>
            </a:r>
          </a:p>
          <a:p>
            <a:pPr eaLnBrk="1" hangingPunct="1">
              <a:lnSpc>
                <a:spcPct val="80000"/>
              </a:lnSpc>
              <a:defRPr/>
            </a:pPr>
            <a:r>
              <a:rPr lang="en-US" sz="2400" dirty="0"/>
              <a:t>Each piece of baggage has a special bar-coded tag</a:t>
            </a:r>
          </a:p>
          <a:p>
            <a:pPr eaLnBrk="1" hangingPunct="1">
              <a:lnSpc>
                <a:spcPct val="80000"/>
              </a:lnSpc>
              <a:defRPr/>
            </a:pPr>
            <a:r>
              <a:rPr lang="en-US" sz="2400" dirty="0"/>
              <a:t>After spending $230 million over 10 years, project was cancelled*</a:t>
            </a:r>
          </a:p>
        </p:txBody>
      </p:sp>
    </p:spTree>
    <p:extLst>
      <p:ext uri="{BB962C8B-B14F-4D97-AF65-F5344CB8AC3E}">
        <p14:creationId xmlns:p14="http://schemas.microsoft.com/office/powerpoint/2010/main" val="334166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83FC-137C-3A47-8FEF-08C0CC422F03}"/>
              </a:ext>
            </a:extLst>
          </p:cNvPr>
          <p:cNvSpPr>
            <a:spLocks noGrp="1"/>
          </p:cNvSpPr>
          <p:nvPr>
            <p:ph type="title"/>
          </p:nvPr>
        </p:nvSpPr>
        <p:spPr>
          <a:xfrm>
            <a:off x="357188" y="0"/>
            <a:ext cx="10058400" cy="1609344"/>
          </a:xfrm>
        </p:spPr>
        <p:txBody>
          <a:bodyPr/>
          <a:lstStyle/>
          <a:p>
            <a:r>
              <a:rPr lang="en-US" dirty="0"/>
              <a:t>Outline</a:t>
            </a:r>
          </a:p>
        </p:txBody>
      </p:sp>
      <p:sp>
        <p:nvSpPr>
          <p:cNvPr id="3" name="Content Placeholder 2">
            <a:extLst>
              <a:ext uri="{FF2B5EF4-FFF2-40B4-BE49-F238E27FC236}">
                <a16:creationId xmlns:a16="http://schemas.microsoft.com/office/drawing/2014/main" id="{F3DC7532-1576-6641-B2D1-E6BFC60D577E}"/>
              </a:ext>
            </a:extLst>
          </p:cNvPr>
          <p:cNvSpPr>
            <a:spLocks noGrp="1"/>
          </p:cNvSpPr>
          <p:nvPr>
            <p:ph idx="1"/>
          </p:nvPr>
        </p:nvSpPr>
        <p:spPr>
          <a:xfrm>
            <a:off x="357188" y="1783334"/>
            <a:ext cx="11272836" cy="4672012"/>
          </a:xfrm>
        </p:spPr>
        <p:txBody>
          <a:bodyPr>
            <a:normAutofit fontScale="92500" lnSpcReduction="10000"/>
          </a:bodyPr>
          <a:lstStyle/>
          <a:p>
            <a:pPr marL="742950" indent="-742950">
              <a:buFont typeface="+mj-lt"/>
              <a:buAutoNum type="romanUcPeriod"/>
            </a:pPr>
            <a:r>
              <a:rPr lang="en-US" sz="4000" b="1" dirty="0"/>
              <a:t>How do we start a software project?</a:t>
            </a:r>
          </a:p>
          <a:p>
            <a:pPr marL="742950" indent="-742950">
              <a:buFont typeface="+mj-lt"/>
              <a:buAutoNum type="romanUcPeriod"/>
            </a:pPr>
            <a:endParaRPr lang="en-US" sz="4000" dirty="0"/>
          </a:p>
          <a:p>
            <a:pPr marL="742950" indent="-742950">
              <a:buFont typeface="+mj-lt"/>
              <a:buAutoNum type="romanUcPeriod"/>
            </a:pPr>
            <a:r>
              <a:rPr lang="en-US" sz="4000" b="1" dirty="0"/>
              <a:t>Stakeholders Identifications</a:t>
            </a:r>
          </a:p>
          <a:p>
            <a:pPr marL="742950" indent="-742950">
              <a:buFont typeface="+mj-lt"/>
              <a:buAutoNum type="romanUcPeriod"/>
            </a:pPr>
            <a:endParaRPr lang="en-US" sz="4000" dirty="0"/>
          </a:p>
          <a:p>
            <a:pPr marL="742950" indent="-742950">
              <a:buFont typeface="+mj-lt"/>
              <a:buAutoNum type="romanUcPeriod"/>
            </a:pPr>
            <a:r>
              <a:rPr lang="en-US" sz="4000" b="1" dirty="0"/>
              <a:t>Software Process Models</a:t>
            </a:r>
          </a:p>
          <a:p>
            <a:pPr lvl="1">
              <a:buFont typeface="Courier New" panose="02070309020205020404" pitchFamily="49" charset="0"/>
              <a:buChar char="o"/>
            </a:pPr>
            <a:r>
              <a:rPr lang="en-US" altLang="en-US" sz="3600" dirty="0"/>
              <a:t>The Waterfall Model</a:t>
            </a:r>
          </a:p>
          <a:p>
            <a:pPr lvl="1">
              <a:buFont typeface="Courier New" panose="02070309020205020404" pitchFamily="49" charset="0"/>
              <a:buChar char="o"/>
            </a:pPr>
            <a:r>
              <a:rPr lang="en-US" altLang="en-US" sz="3600" dirty="0"/>
              <a:t>Prototyping Model</a:t>
            </a:r>
          </a:p>
          <a:p>
            <a:pPr lvl="1">
              <a:buFont typeface="Courier New" panose="02070309020205020404" pitchFamily="49" charset="0"/>
              <a:buChar char="o"/>
            </a:pPr>
            <a:r>
              <a:rPr lang="en-US" altLang="en-US" sz="3600" dirty="0"/>
              <a:t>Agile Methods</a:t>
            </a:r>
          </a:p>
          <a:p>
            <a:pPr marL="742950" indent="-742950">
              <a:buFont typeface="+mj-lt"/>
              <a:buAutoNum type="romanUcPeriod"/>
            </a:pPr>
            <a:endParaRPr lang="en-US" sz="4000" dirty="0"/>
          </a:p>
        </p:txBody>
      </p:sp>
      <p:sp>
        <p:nvSpPr>
          <p:cNvPr id="4" name="Slide Number Placeholder 3">
            <a:extLst>
              <a:ext uri="{FF2B5EF4-FFF2-40B4-BE49-F238E27FC236}">
                <a16:creationId xmlns:a16="http://schemas.microsoft.com/office/drawing/2014/main" id="{0F9A16F0-3ED6-9A4A-80C9-B00FCB5E19BC}"/>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246476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232" name="Rectangle 5223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26" name="Rectangle 2"/>
          <p:cNvSpPr>
            <a:spLocks noGrp="1" noChangeArrowheads="1"/>
          </p:cNvSpPr>
          <p:nvPr>
            <p:ph type="title"/>
          </p:nvPr>
        </p:nvSpPr>
        <p:spPr>
          <a:xfrm>
            <a:off x="838200" y="365125"/>
            <a:ext cx="10515600" cy="1325563"/>
          </a:xfrm>
        </p:spPr>
        <p:txBody>
          <a:bodyPr>
            <a:normAutofit/>
          </a:bodyPr>
          <a:lstStyle/>
          <a:p>
            <a:pPr eaLnBrk="1" hangingPunct="1">
              <a:defRPr/>
            </a:pPr>
            <a:r>
              <a:rPr lang="en-US" sz="5400"/>
              <a:t>Airline Baggage Handling System</a:t>
            </a:r>
          </a:p>
        </p:txBody>
      </p:sp>
      <p:sp>
        <p:nvSpPr>
          <p:cNvPr id="5223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27" name="Rectangle 3"/>
          <p:cNvSpPr>
            <a:spLocks noGrp="1" noChangeArrowheads="1"/>
          </p:cNvSpPr>
          <p:nvPr>
            <p:ph type="body" idx="1"/>
          </p:nvPr>
        </p:nvSpPr>
        <p:spPr>
          <a:xfrm>
            <a:off x="138969" y="1923627"/>
            <a:ext cx="11911013" cy="4934373"/>
          </a:xfrm>
        </p:spPr>
        <p:txBody>
          <a:bodyPr>
            <a:normAutofit fontScale="92500"/>
          </a:bodyPr>
          <a:lstStyle/>
          <a:p>
            <a:pPr eaLnBrk="1" hangingPunct="1">
              <a:defRPr/>
            </a:pPr>
            <a:r>
              <a:rPr lang="en-US" sz="2200" b="1" dirty="0"/>
              <a:t>Who is paying for the system?</a:t>
            </a:r>
            <a:r>
              <a:rPr lang="en-US" sz="2200" dirty="0"/>
              <a:t> – Airline, grants, passengers, tax dollars?</a:t>
            </a:r>
          </a:p>
          <a:p>
            <a:pPr eaLnBrk="1" hangingPunct="1">
              <a:defRPr/>
            </a:pPr>
            <a:r>
              <a:rPr lang="en-US" sz="2200" b="1" dirty="0"/>
              <a:t>Who is going to use the system?</a:t>
            </a:r>
            <a:r>
              <a:rPr lang="en-US" sz="2200" dirty="0"/>
              <a:t> – Airline personnel, maintenance personnel, travelers (at the end). Who else?</a:t>
            </a:r>
          </a:p>
          <a:p>
            <a:pPr eaLnBrk="1" hangingPunct="1">
              <a:defRPr/>
            </a:pPr>
            <a:r>
              <a:rPr lang="en-US" sz="2200" b="1" dirty="0"/>
              <a:t>Who is going to judge the fitness of the system for use? </a:t>
            </a:r>
            <a:r>
              <a:rPr lang="en-US" sz="2200" dirty="0"/>
              <a:t>– Airline, customers, unions, FAA,OSHA,  the press, independent rating agencies. Who else?</a:t>
            </a:r>
          </a:p>
          <a:p>
            <a:pPr eaLnBrk="1" hangingPunct="1">
              <a:defRPr/>
            </a:pPr>
            <a:r>
              <a:rPr lang="en-US" sz="2200" b="1" dirty="0"/>
              <a:t>What agencies (government) and entities (non-government) regulate any aspect of the system? </a:t>
            </a:r>
            <a:r>
              <a:rPr lang="en-US" sz="2200" dirty="0"/>
              <a:t>– FAA, OSHA, union contracts, State and local codes. What else?</a:t>
            </a:r>
          </a:p>
          <a:p>
            <a:pPr eaLnBrk="1" hangingPunct="1">
              <a:defRPr/>
            </a:pPr>
            <a:r>
              <a:rPr lang="en-US" sz="2200" b="1" dirty="0"/>
              <a:t>What laws govern the construction, deployment and operation of the system? </a:t>
            </a:r>
            <a:r>
              <a:rPr lang="en-US" sz="2200" dirty="0"/>
              <a:t>– Various state and local building codes, federal regulations for baggage handling systems, OSHA laws? What else?</a:t>
            </a:r>
          </a:p>
          <a:p>
            <a:pPr eaLnBrk="1" hangingPunct="1">
              <a:defRPr/>
            </a:pPr>
            <a:r>
              <a:rPr lang="en-US" sz="2200" b="1" dirty="0"/>
              <a:t>Who is involved in any aspect of the specification, design, construction, testing, maintenance, and retirement of the system?</a:t>
            </a:r>
            <a:r>
              <a:rPr lang="en-US" sz="2200" dirty="0"/>
              <a:t> – various engineers, technicians, baggage handlers union, etc. We need to know them all.</a:t>
            </a:r>
          </a:p>
          <a:p>
            <a:pPr eaLnBrk="1" hangingPunct="1">
              <a:defRPr/>
            </a:pPr>
            <a:r>
              <a:rPr lang="en-US" sz="2200" b="1" dirty="0"/>
              <a:t>Who will be negatively affected if the system is built? </a:t>
            </a:r>
            <a:r>
              <a:rPr lang="en-US" sz="2200" dirty="0"/>
              <a:t>– passengers? Union personnel? Who else?</a:t>
            </a:r>
          </a:p>
          <a:p>
            <a:pPr eaLnBrk="1" hangingPunct="1">
              <a:defRPr/>
            </a:pPr>
            <a:r>
              <a:rPr lang="en-US" sz="2200" b="1" dirty="0"/>
              <a:t>Who else cares if this system exists or doesn’t exist?</a:t>
            </a:r>
            <a:r>
              <a:rPr lang="en-US" sz="2200" dirty="0"/>
              <a:t> – limousine drivers? Who else?</a:t>
            </a:r>
          </a:p>
          <a:p>
            <a:pPr eaLnBrk="1" hangingPunct="1">
              <a:defRPr/>
            </a:pPr>
            <a:r>
              <a:rPr lang="en-US" sz="2200" b="1" dirty="0"/>
              <a:t>Who have we left out?</a:t>
            </a:r>
          </a:p>
          <a:p>
            <a:pPr eaLnBrk="1" hangingPunct="1">
              <a:defRPr/>
            </a:pPr>
            <a:endParaRPr lang="en-US" sz="1700" dirty="0"/>
          </a:p>
        </p:txBody>
      </p:sp>
      <p:sp>
        <p:nvSpPr>
          <p:cNvPr id="6" name="Slide Number Placeholder 5"/>
          <p:cNvSpPr>
            <a:spLocks noGrp="1"/>
          </p:cNvSpPr>
          <p:nvPr>
            <p:ph type="sldNum" sz="quarter" idx="12"/>
          </p:nvPr>
        </p:nvSpPr>
        <p:spPr>
          <a:xfrm>
            <a:off x="8610600" y="6356350"/>
            <a:ext cx="2743200" cy="365125"/>
          </a:xfrm>
        </p:spPr>
        <p:txBody>
          <a:bodyP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D817562A-B8F0-43D7-962E-25FADF27E329}"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400360" y="136525"/>
            <a:ext cx="7377112" cy="1097297"/>
          </a:xfrm>
        </p:spPr>
        <p:txBody>
          <a:bodyPr anchor="b">
            <a:normAutofit/>
          </a:bodyPr>
          <a:lstStyle/>
          <a:p>
            <a:pPr eaLnBrk="1" hangingPunct="1">
              <a:defRPr/>
            </a:pPr>
            <a:r>
              <a:rPr lang="en-US" sz="4000" dirty="0"/>
              <a:t>Stakeholder Prioritization</a:t>
            </a:r>
          </a:p>
        </p:txBody>
      </p:sp>
      <p:pic>
        <p:nvPicPr>
          <p:cNvPr id="50181" name="Picture 50180" descr="One in a crowd">
            <a:extLst>
              <a:ext uri="{FF2B5EF4-FFF2-40B4-BE49-F238E27FC236}">
                <a16:creationId xmlns:a16="http://schemas.microsoft.com/office/drawing/2014/main" id="{67C48F4A-0843-4548-5E86-07663A8EB13F}"/>
              </a:ext>
            </a:extLst>
          </p:cNvPr>
          <p:cNvPicPr>
            <a:picLocks noChangeAspect="1"/>
          </p:cNvPicPr>
          <p:nvPr/>
        </p:nvPicPr>
        <p:blipFill rotWithShape="1">
          <a:blip r:embed="rId2"/>
          <a:srcRect l="28891" r="2017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0179" name="Rectangle 3"/>
          <p:cNvSpPr>
            <a:spLocks noGrp="1" noChangeArrowheads="1"/>
          </p:cNvSpPr>
          <p:nvPr>
            <p:ph type="body" idx="1"/>
          </p:nvPr>
        </p:nvSpPr>
        <p:spPr>
          <a:xfrm>
            <a:off x="4814888" y="2143125"/>
            <a:ext cx="7100887" cy="4494195"/>
          </a:xfrm>
        </p:spPr>
        <p:txBody>
          <a:bodyPr>
            <a:normAutofit/>
          </a:bodyPr>
          <a:lstStyle/>
          <a:p>
            <a:pPr eaLnBrk="1" hangingPunct="1">
              <a:defRPr/>
            </a:pPr>
            <a:r>
              <a:rPr lang="en-US" sz="2400" dirty="0"/>
              <a:t>Not all stakeholders are of equal importance.</a:t>
            </a:r>
          </a:p>
          <a:p>
            <a:pPr eaLnBrk="1" hangingPunct="1">
              <a:defRPr/>
            </a:pPr>
            <a:r>
              <a:rPr lang="en-US" sz="2400" dirty="0"/>
              <a:t>Stakeholder needs and desires may conflict.</a:t>
            </a:r>
          </a:p>
          <a:p>
            <a:pPr eaLnBrk="1" hangingPunct="1">
              <a:defRPr/>
            </a:pPr>
            <a:r>
              <a:rPr lang="en-US" sz="2400" dirty="0"/>
              <a:t>Ranking/prioritization helps in resolving these conflicts.</a:t>
            </a:r>
          </a:p>
          <a:p>
            <a:pPr eaLnBrk="1" hangingPunct="1">
              <a:defRPr/>
            </a:pPr>
            <a:r>
              <a:rPr lang="en-US" sz="2400" dirty="0"/>
              <a:t>Usually rank denotes risk of not satisfying the stakeholder (e.g. legal requirements should be #1 unless you want to go to jail)</a:t>
            </a:r>
          </a:p>
          <a:p>
            <a:pPr eaLnBrk="1" hangingPunct="1">
              <a:defRPr/>
            </a:pPr>
            <a:r>
              <a:rPr lang="en-US" sz="2400" dirty="0"/>
              <a:t>Requirements prioritization is the key to reconciliation and risk mitigation  -- so get used to it!</a:t>
            </a:r>
          </a:p>
        </p:txBody>
      </p:sp>
      <p:sp>
        <p:nvSpPr>
          <p:cNvPr id="6" name="Slide Number Placeholder 5"/>
          <p:cNvSpPr>
            <a:spLocks noGrp="1"/>
          </p:cNvSpPr>
          <p:nvPr>
            <p:ph type="sldNum" sz="quarter" idx="12"/>
          </p:nvPr>
        </p:nvSpPr>
        <p:spPr>
          <a:xfrm>
            <a:off x="10052978" y="6356350"/>
            <a:ext cx="1300821" cy="365125"/>
          </a:xfrm>
        </p:spPr>
        <p:txBody>
          <a:bodyP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fld id="{DF4B21CC-F904-4A67-A685-E4D556D09B6C}" type="slidenum">
              <a:rPr lang="en-US" altLang="en-US"/>
              <a:pPr>
                <a:spcAft>
                  <a:spcPts val="600"/>
                </a:spcAft>
              </a:pPr>
              <a:t>21</a:t>
            </a:fld>
            <a:endParaRPr lang="en-US" altLang="en-US"/>
          </a:p>
        </p:txBody>
      </p:sp>
    </p:spTree>
    <p:extLst>
      <p:ext uri="{BB962C8B-B14F-4D97-AF65-F5344CB8AC3E}">
        <p14:creationId xmlns:p14="http://schemas.microsoft.com/office/powerpoint/2010/main" val="2805107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56532" y="643467"/>
            <a:ext cx="11210925" cy="744836"/>
          </a:xfrm>
        </p:spPr>
        <p:txBody>
          <a:bodyPr>
            <a:normAutofit/>
          </a:bodyPr>
          <a:lstStyle/>
          <a:p>
            <a:pPr algn="ctr"/>
            <a:r>
              <a:rPr lang="en-US" sz="3200">
                <a:solidFill>
                  <a:schemeClr val="bg1"/>
                </a:solidFill>
              </a:rPr>
              <a:t>Partial Ranking for Baggage Handling System</a:t>
            </a:r>
          </a:p>
        </p:txBody>
      </p:sp>
      <p:pic>
        <p:nvPicPr>
          <p:cNvPr id="5" name="Picture 4"/>
          <p:cNvPicPr>
            <a:picLocks noChangeAspect="1"/>
          </p:cNvPicPr>
          <p:nvPr/>
        </p:nvPicPr>
        <p:blipFill>
          <a:blip r:embed="rId2"/>
          <a:stretch>
            <a:fillRect/>
          </a:stretch>
        </p:blipFill>
        <p:spPr>
          <a:xfrm>
            <a:off x="2199004" y="1675227"/>
            <a:ext cx="7793992" cy="504624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B654E2B-177C-4C25-854B-717177F8EE6E}"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82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82054B-E2B6-EE0B-28AD-53337B00B0DD}"/>
              </a:ext>
            </a:extLst>
          </p:cNvPr>
          <p:cNvSpPr>
            <a:spLocks noGrp="1"/>
          </p:cNvSpPr>
          <p:nvPr>
            <p:ph type="title"/>
          </p:nvPr>
        </p:nvSpPr>
        <p:spPr>
          <a:xfrm>
            <a:off x="2555631" y="1441938"/>
            <a:ext cx="7080738" cy="3974124"/>
          </a:xfrm>
        </p:spPr>
        <p:txBody>
          <a:bodyPr>
            <a:normAutofit/>
          </a:bodyPr>
          <a:lstStyle/>
          <a:p>
            <a:pPr algn="ctr"/>
            <a:r>
              <a:rPr lang="en-US" sz="5400" dirty="0">
                <a:solidFill>
                  <a:schemeClr val="bg1">
                    <a:lumMod val="95000"/>
                    <a:lumOff val="5000"/>
                  </a:schemeClr>
                </a:solidFill>
              </a:rPr>
              <a:t>III. Software Process Models</a:t>
            </a:r>
          </a:p>
        </p:txBody>
      </p:sp>
      <p:sp>
        <p:nvSpPr>
          <p:cNvPr id="3" name="Slide Number Placeholder 2">
            <a:extLst>
              <a:ext uri="{FF2B5EF4-FFF2-40B4-BE49-F238E27FC236}">
                <a16:creationId xmlns:a16="http://schemas.microsoft.com/office/drawing/2014/main" id="{466B00A5-0E3A-194B-BF67-68A553B92C11}"/>
              </a:ext>
            </a:extLst>
          </p:cNvPr>
          <p:cNvSpPr>
            <a:spLocks noGrp="1"/>
          </p:cNvSpPr>
          <p:nvPr>
            <p:ph type="sldNum" sz="quarter" idx="12"/>
          </p:nvPr>
        </p:nvSpPr>
        <p:spPr>
          <a:xfrm>
            <a:off x="11000232" y="6108192"/>
            <a:ext cx="548640" cy="548640"/>
          </a:xfrm>
          <a:prstGeom prst="ellipse">
            <a:avLst/>
          </a:prstGeom>
          <a:solidFill>
            <a:srgbClr val="7F7F7F"/>
          </a:solidFill>
        </p:spPr>
        <p:txBody>
          <a:bodyPr>
            <a:normAutofit/>
          </a:bodyPr>
          <a:lstStyle/>
          <a:p>
            <a:pPr algn="ctr">
              <a:spcAft>
                <a:spcPts val="600"/>
              </a:spcAft>
            </a:pPr>
            <a:fld id="{2A7FCAC1-D75D-4C3A-9A21-72C51CA78B17}" type="slidenum">
              <a:rPr lang="en-US" sz="1500">
                <a:solidFill>
                  <a:srgbClr val="FFFFFF"/>
                </a:solidFill>
              </a:rPr>
              <a:pPr algn="ctr">
                <a:spcAft>
                  <a:spcPts val="600"/>
                </a:spcAft>
              </a:pPr>
              <a:t>23</a:t>
            </a:fld>
            <a:endParaRPr lang="en-US" sz="1500">
              <a:solidFill>
                <a:srgbClr val="FFFFFF"/>
              </a:solidFill>
            </a:endParaRPr>
          </a:p>
        </p:txBody>
      </p:sp>
    </p:spTree>
    <p:extLst>
      <p:ext uri="{BB962C8B-B14F-4D97-AF65-F5344CB8AC3E}">
        <p14:creationId xmlns:p14="http://schemas.microsoft.com/office/powerpoint/2010/main" val="34419790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15" name="Group 20494">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0496" name="Oval 20495">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0497" name="Oval 20496">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20482" name="Rectangle 2"/>
          <p:cNvSpPr>
            <a:spLocks noGrp="1" noChangeArrowheads="1"/>
          </p:cNvSpPr>
          <p:nvPr>
            <p:ph type="title"/>
          </p:nvPr>
        </p:nvSpPr>
        <p:spPr>
          <a:xfrm>
            <a:off x="1066800" y="4511898"/>
            <a:ext cx="10058400" cy="1609344"/>
          </a:xfrm>
        </p:spPr>
        <p:txBody>
          <a:bodyPr vert="horz" lIns="91440" tIns="45720" rIns="91440" bIns="45720" rtlCol="0" anchor="ctr">
            <a:normAutofit/>
          </a:bodyPr>
          <a:lstStyle/>
          <a:p>
            <a:r>
              <a:rPr lang="en-US"/>
              <a:t>The Big Problem</a:t>
            </a:r>
            <a:endParaRPr lang="en-US" dirty="0"/>
          </a:p>
        </p:txBody>
      </p:sp>
      <p:sp>
        <p:nvSpPr>
          <p:cNvPr id="20516" name="Rectangle 20498">
            <a:extLst>
              <a:ext uri="{FF2B5EF4-FFF2-40B4-BE49-F238E27FC236}">
                <a16:creationId xmlns:a16="http://schemas.microsoft.com/office/drawing/2014/main" id="{7F436110-A18F-4051-A35C-BC7FA67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4431215"/>
            <a:ext cx="100584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4" name="Slide Number Placeholder 4"/>
          <p:cNvSpPr>
            <a:spLocks noGrp="1"/>
          </p:cNvSpPr>
          <p:nvPr>
            <p:ph type="sldNum" sz="quarter" idx="11"/>
          </p:nvPr>
        </p:nvSpPr>
        <p:spPr>
          <a:xfrm>
            <a:off x="2679907" y="3823906"/>
            <a:ext cx="4704043" cy="271438"/>
          </a:xfrm>
          <a:noFill/>
        </p:spPr>
        <p:txBody>
          <a:bodyPr/>
          <a:lstStyle/>
          <a:p>
            <a:pPr defTabSz="676656">
              <a:spcAft>
                <a:spcPts val="600"/>
              </a:spcAft>
            </a:pPr>
            <a:fld id="{0C098C6A-E5B3-4D75-ACCA-6CC6167F89E5}" type="slidenum">
              <a:rPr lang="en-US" sz="814" kern="1200">
                <a:solidFill>
                  <a:schemeClr val="tx2"/>
                </a:solidFill>
                <a:latin typeface="+mn-lt"/>
                <a:ea typeface="+mn-ea"/>
                <a:cs typeface="+mn-cs"/>
              </a:rPr>
              <a:pPr defTabSz="676656">
                <a:spcAft>
                  <a:spcPts val="600"/>
                </a:spcAft>
              </a:pPr>
              <a:t>24</a:t>
            </a:fld>
            <a:endParaRPr lang="en-US"/>
          </a:p>
        </p:txBody>
      </p:sp>
      <p:sp>
        <p:nvSpPr>
          <p:cNvPr id="20485" name="AutoShape 3"/>
          <p:cNvSpPr>
            <a:spLocks noChangeArrowheads="1"/>
          </p:cNvSpPr>
          <p:nvPr/>
        </p:nvSpPr>
        <p:spPr bwMode="auto">
          <a:xfrm>
            <a:off x="3523206" y="642937"/>
            <a:ext cx="4399655" cy="604244"/>
          </a:xfrm>
          <a:prstGeom prst="star16">
            <a:avLst>
              <a:gd name="adj" fmla="val 37500"/>
            </a:avLst>
          </a:prstGeom>
          <a:solidFill>
            <a:schemeClr val="bg1"/>
          </a:solidFill>
          <a:ln w="25400">
            <a:solidFill>
              <a:srgbClr val="CC0000"/>
            </a:solidFill>
            <a:miter lim="800000"/>
            <a:headEnd/>
            <a:tailEnd/>
          </a:ln>
        </p:spPr>
        <p:txBody>
          <a:bodyPr wrap="none" lIns="90488" tIns="44450" rIns="90488" bIns="44450" anchor="ctr"/>
          <a:lstStyle/>
          <a:p>
            <a:pPr algn="ctr" defTabSz="676656">
              <a:spcAft>
                <a:spcPts val="600"/>
              </a:spcAft>
            </a:pPr>
            <a:r>
              <a:rPr lang="en-US" sz="1776" b="1" dirty="0">
                <a:solidFill>
                  <a:srgbClr val="0070C0"/>
                </a:solidFill>
              </a:rPr>
              <a:t>Business Goals</a:t>
            </a:r>
            <a:endParaRPr lang="en-US" sz="2400" b="1" dirty="0">
              <a:solidFill>
                <a:srgbClr val="0070C0"/>
              </a:solidFill>
            </a:endParaRPr>
          </a:p>
        </p:txBody>
      </p:sp>
      <p:sp>
        <p:nvSpPr>
          <p:cNvPr id="20486" name="AutoShape 4"/>
          <p:cNvSpPr>
            <a:spLocks noChangeArrowheads="1"/>
          </p:cNvSpPr>
          <p:nvPr/>
        </p:nvSpPr>
        <p:spPr bwMode="auto">
          <a:xfrm>
            <a:off x="3636501" y="2965501"/>
            <a:ext cx="4173063" cy="717540"/>
          </a:xfrm>
          <a:prstGeom prst="star16">
            <a:avLst>
              <a:gd name="adj" fmla="val 37500"/>
            </a:avLst>
          </a:prstGeom>
          <a:solidFill>
            <a:schemeClr val="bg1"/>
          </a:solidFill>
          <a:ln w="25400">
            <a:solidFill>
              <a:srgbClr val="CC0000"/>
            </a:solidFill>
            <a:miter lim="800000"/>
            <a:headEnd/>
            <a:tailEnd/>
          </a:ln>
        </p:spPr>
        <p:txBody>
          <a:bodyPr wrap="none" lIns="90488" tIns="44450" rIns="90488" bIns="44450" anchor="ctr"/>
          <a:lstStyle/>
          <a:p>
            <a:pPr algn="ctr" defTabSz="676656">
              <a:spcAft>
                <a:spcPts val="600"/>
              </a:spcAft>
            </a:pPr>
            <a:r>
              <a:rPr lang="en-US" sz="1776" b="1" kern="1200" dirty="0">
                <a:solidFill>
                  <a:srgbClr val="0070C0"/>
                </a:solidFill>
                <a:latin typeface="+mn-lt"/>
                <a:ea typeface="+mn-ea"/>
                <a:cs typeface="+mn-cs"/>
              </a:rPr>
              <a:t>Solution</a:t>
            </a:r>
            <a:endParaRPr lang="en-US" sz="2400" b="1" dirty="0">
              <a:solidFill>
                <a:srgbClr val="0070C0"/>
              </a:solidFill>
            </a:endParaRPr>
          </a:p>
        </p:txBody>
      </p:sp>
      <p:sp>
        <p:nvSpPr>
          <p:cNvPr id="20487" name="Line 5"/>
          <p:cNvSpPr>
            <a:spLocks noChangeShapeType="1"/>
          </p:cNvSpPr>
          <p:nvPr/>
        </p:nvSpPr>
        <p:spPr bwMode="auto">
          <a:xfrm>
            <a:off x="5553089" y="2247961"/>
            <a:ext cx="1181" cy="566479"/>
          </a:xfrm>
          <a:prstGeom prst="line">
            <a:avLst/>
          </a:prstGeom>
          <a:noFill/>
          <a:ln w="76200" cmpd="tri">
            <a:solidFill>
              <a:srgbClr val="00279F"/>
            </a:solidFill>
            <a:round/>
            <a:headEnd/>
            <a:tailEnd type="triangle" w="med" len="med"/>
          </a:ln>
        </p:spPr>
        <p:txBody>
          <a:bodyPr wrap="none" anchor="ctr"/>
          <a:lstStyle/>
          <a:p>
            <a:endParaRPr lang="en-US"/>
          </a:p>
        </p:txBody>
      </p:sp>
      <p:sp>
        <p:nvSpPr>
          <p:cNvPr id="20488" name="Rectangle 6"/>
          <p:cNvSpPr>
            <a:spLocks noChangeArrowheads="1"/>
          </p:cNvSpPr>
          <p:nvPr/>
        </p:nvSpPr>
        <p:spPr bwMode="auto">
          <a:xfrm>
            <a:off x="5303611" y="1925777"/>
            <a:ext cx="500139" cy="363048"/>
          </a:xfrm>
          <a:prstGeom prst="rect">
            <a:avLst/>
          </a:prstGeom>
          <a:noFill/>
          <a:ln w="25400">
            <a:noFill/>
            <a:miter lim="800000"/>
            <a:headEnd/>
            <a:tailEnd/>
          </a:ln>
        </p:spPr>
        <p:txBody>
          <a:bodyPr wrap="none" lIns="90488" tIns="44450" rIns="90488" bIns="44450">
            <a:spAutoFit/>
          </a:bodyPr>
          <a:lstStyle/>
          <a:p>
            <a:pPr algn="ctr" defTabSz="676656">
              <a:spcAft>
                <a:spcPts val="600"/>
              </a:spcAft>
            </a:pPr>
            <a:r>
              <a:rPr lang="en-US" sz="1776" b="1" kern="1200">
                <a:solidFill>
                  <a:srgbClr val="00279F"/>
                </a:solidFill>
                <a:latin typeface="+mn-lt"/>
                <a:ea typeface="+mn-ea"/>
                <a:cs typeface="+mn-cs"/>
              </a:rPr>
              <a:t>???</a:t>
            </a:r>
            <a:endParaRPr lang="en-US" sz="2400" b="1">
              <a:solidFill>
                <a:srgbClr val="00279F"/>
              </a:solidFill>
            </a:endParaRPr>
          </a:p>
        </p:txBody>
      </p:sp>
      <p:sp>
        <p:nvSpPr>
          <p:cNvPr id="20489" name="Line 7"/>
          <p:cNvSpPr>
            <a:spLocks noChangeShapeType="1"/>
          </p:cNvSpPr>
          <p:nvPr/>
        </p:nvSpPr>
        <p:spPr bwMode="auto">
          <a:xfrm>
            <a:off x="5553089" y="1341595"/>
            <a:ext cx="1181" cy="566479"/>
          </a:xfrm>
          <a:prstGeom prst="line">
            <a:avLst/>
          </a:prstGeom>
          <a:noFill/>
          <a:ln w="76200" cmpd="tri">
            <a:solidFill>
              <a:srgbClr val="00279F"/>
            </a:solidFill>
            <a:round/>
            <a:headEnd type="triangle" w="med" len="med"/>
            <a:tailEnd/>
          </a:ln>
        </p:spPr>
        <p:txBody>
          <a:bodyPr wrap="none" anchor="ctr"/>
          <a:lstStyle/>
          <a:p>
            <a:endParaRPr lang="en-US"/>
          </a:p>
        </p:txBody>
      </p:sp>
      <p:sp>
        <p:nvSpPr>
          <p:cNvPr id="20490" name="Rectangle 8"/>
          <p:cNvSpPr>
            <a:spLocks noChangeArrowheads="1"/>
          </p:cNvSpPr>
          <p:nvPr/>
        </p:nvSpPr>
        <p:spPr bwMode="auto">
          <a:xfrm>
            <a:off x="7592414" y="1539862"/>
            <a:ext cx="4399655" cy="1869381"/>
          </a:xfrm>
          <a:prstGeom prst="rect">
            <a:avLst/>
          </a:prstGeom>
          <a:noFill/>
          <a:ln w="12700">
            <a:noFill/>
            <a:miter lim="800000"/>
            <a:headEnd/>
            <a:tailEnd/>
          </a:ln>
        </p:spPr>
        <p:txBody>
          <a:bodyPr lIns="90488" tIns="44450" rIns="90488" bIns="44450"/>
          <a:lstStyle/>
          <a:p>
            <a:pPr algn="ctr" defTabSz="676656">
              <a:spcBef>
                <a:spcPct val="20000"/>
              </a:spcBef>
              <a:buClr>
                <a:schemeClr val="accent2"/>
              </a:buClr>
            </a:pPr>
            <a:r>
              <a:rPr lang="en-US" sz="2800" kern="1200" dirty="0">
                <a:solidFill>
                  <a:schemeClr val="tx1"/>
                </a:solidFill>
                <a:latin typeface="+mn-lt"/>
                <a:ea typeface="+mn-ea"/>
                <a:cs typeface="+mn-cs"/>
              </a:rPr>
              <a:t>How to bridge the gap between Business Goals and solutions?</a:t>
            </a:r>
            <a:endParaRPr lang="en-US"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519" name="Group 21518">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520" name="Oval 21519">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1521" name="Oval 21520">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21508" name="Rectangle 2"/>
          <p:cNvSpPr>
            <a:spLocks noGrp="1" noChangeArrowheads="1"/>
          </p:cNvSpPr>
          <p:nvPr>
            <p:ph type="title"/>
          </p:nvPr>
        </p:nvSpPr>
        <p:spPr>
          <a:xfrm>
            <a:off x="1066800" y="4511898"/>
            <a:ext cx="10058400" cy="1609344"/>
          </a:xfrm>
        </p:spPr>
        <p:txBody>
          <a:bodyPr vert="horz" lIns="91440" tIns="45720" rIns="91440" bIns="45720" rtlCol="0" anchor="ctr">
            <a:normAutofit/>
          </a:bodyPr>
          <a:lstStyle/>
          <a:p>
            <a:r>
              <a:rPr lang="en-US"/>
              <a:t>One Possible Answer</a:t>
            </a:r>
          </a:p>
        </p:txBody>
      </p:sp>
      <p:sp>
        <p:nvSpPr>
          <p:cNvPr id="21523" name="Rectangle 21522">
            <a:extLst>
              <a:ext uri="{FF2B5EF4-FFF2-40B4-BE49-F238E27FC236}">
                <a16:creationId xmlns:a16="http://schemas.microsoft.com/office/drawing/2014/main" id="{7F436110-A18F-4051-A35C-BC7FA67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4431215"/>
            <a:ext cx="100584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7" name="Slide Number Placeholder 4"/>
          <p:cNvSpPr>
            <a:spLocks noGrp="1"/>
          </p:cNvSpPr>
          <p:nvPr>
            <p:ph type="sldNum" sz="quarter" idx="11"/>
          </p:nvPr>
        </p:nvSpPr>
        <p:spPr>
          <a:xfrm>
            <a:off x="7346586" y="3747553"/>
            <a:ext cx="1446811" cy="347791"/>
          </a:xfrm>
          <a:noFill/>
        </p:spPr>
        <p:txBody>
          <a:bodyPr/>
          <a:lstStyle/>
          <a:p>
            <a:pPr defTabSz="667512">
              <a:spcAft>
                <a:spcPts val="600"/>
              </a:spcAft>
            </a:pPr>
            <a:fld id="{701FF599-388F-4BED-915A-592C6F1A5625}" type="slidenum">
              <a:rPr lang="en-US" sz="803" kern="1200">
                <a:solidFill>
                  <a:schemeClr val="tx2"/>
                </a:solidFill>
                <a:latin typeface="+mn-lt"/>
                <a:ea typeface="+mn-ea"/>
                <a:cs typeface="+mn-cs"/>
              </a:rPr>
              <a:pPr defTabSz="667512">
                <a:spcAft>
                  <a:spcPts val="600"/>
                </a:spcAft>
              </a:pPr>
              <a:t>25</a:t>
            </a:fld>
            <a:endParaRPr lang="en-US"/>
          </a:p>
        </p:txBody>
      </p:sp>
      <p:sp>
        <p:nvSpPr>
          <p:cNvPr id="21509" name="AutoShape 3"/>
          <p:cNvSpPr>
            <a:spLocks noChangeArrowheads="1"/>
          </p:cNvSpPr>
          <p:nvPr/>
        </p:nvSpPr>
        <p:spPr bwMode="auto">
          <a:xfrm>
            <a:off x="3071073" y="642937"/>
            <a:ext cx="4321885" cy="593564"/>
          </a:xfrm>
          <a:prstGeom prst="star16">
            <a:avLst>
              <a:gd name="adj" fmla="val 37500"/>
            </a:avLst>
          </a:prstGeom>
          <a:solidFill>
            <a:schemeClr val="bg1"/>
          </a:solidFill>
          <a:ln w="25400">
            <a:solidFill>
              <a:srgbClr val="CC0000"/>
            </a:solidFill>
            <a:miter lim="800000"/>
            <a:headEnd/>
            <a:tailEnd/>
          </a:ln>
        </p:spPr>
        <p:txBody>
          <a:bodyPr wrap="none" lIns="90488" tIns="44450" rIns="90488" bIns="44450" anchor="ctr"/>
          <a:lstStyle/>
          <a:p>
            <a:pPr algn="ctr" defTabSz="667512">
              <a:spcAft>
                <a:spcPts val="600"/>
              </a:spcAft>
            </a:pPr>
            <a:r>
              <a:rPr lang="en-US" sz="1752" b="1" kern="1200" dirty="0">
                <a:solidFill>
                  <a:srgbClr val="0070C0"/>
                </a:solidFill>
                <a:latin typeface="+mn-lt"/>
                <a:ea typeface="+mn-ea"/>
                <a:cs typeface="+mn-cs"/>
              </a:rPr>
              <a:t>Business Goals</a:t>
            </a:r>
            <a:endParaRPr lang="en-US" sz="2400" b="1" dirty="0">
              <a:solidFill>
                <a:srgbClr val="0070C0"/>
              </a:solidFill>
            </a:endParaRPr>
          </a:p>
        </p:txBody>
      </p:sp>
      <p:sp>
        <p:nvSpPr>
          <p:cNvPr id="21510" name="AutoShape 4"/>
          <p:cNvSpPr>
            <a:spLocks noChangeArrowheads="1"/>
          </p:cNvSpPr>
          <p:nvPr/>
        </p:nvSpPr>
        <p:spPr bwMode="auto">
          <a:xfrm>
            <a:off x="3182366" y="2924447"/>
            <a:ext cx="4099299" cy="704857"/>
          </a:xfrm>
          <a:prstGeom prst="star16">
            <a:avLst>
              <a:gd name="adj" fmla="val 37500"/>
            </a:avLst>
          </a:prstGeom>
          <a:solidFill>
            <a:schemeClr val="bg1"/>
          </a:solidFill>
          <a:ln w="25400">
            <a:solidFill>
              <a:srgbClr val="CC0000"/>
            </a:solidFill>
            <a:miter lim="800000"/>
            <a:headEnd/>
            <a:tailEnd/>
          </a:ln>
        </p:spPr>
        <p:txBody>
          <a:bodyPr wrap="none" lIns="90488" tIns="44450" rIns="90488" bIns="44450" anchor="ctr"/>
          <a:lstStyle/>
          <a:p>
            <a:pPr algn="ctr" defTabSz="667512">
              <a:spcAft>
                <a:spcPts val="600"/>
              </a:spcAft>
            </a:pPr>
            <a:r>
              <a:rPr lang="en-US" sz="1752" b="1" kern="1200">
                <a:solidFill>
                  <a:srgbClr val="0070C0"/>
                </a:solidFill>
                <a:latin typeface="+mn-lt"/>
                <a:ea typeface="+mn-ea"/>
                <a:cs typeface="+mn-cs"/>
              </a:rPr>
              <a:t>Implementations</a:t>
            </a:r>
            <a:endParaRPr lang="en-US" sz="2400" b="1">
              <a:solidFill>
                <a:srgbClr val="0070C0"/>
              </a:solidFill>
            </a:endParaRPr>
          </a:p>
        </p:txBody>
      </p:sp>
      <p:sp>
        <p:nvSpPr>
          <p:cNvPr id="21511" name="Line 5"/>
          <p:cNvSpPr>
            <a:spLocks noChangeShapeType="1"/>
          </p:cNvSpPr>
          <p:nvPr/>
        </p:nvSpPr>
        <p:spPr bwMode="auto">
          <a:xfrm>
            <a:off x="5065076" y="2219590"/>
            <a:ext cx="1160" cy="556466"/>
          </a:xfrm>
          <a:prstGeom prst="line">
            <a:avLst/>
          </a:prstGeom>
          <a:noFill/>
          <a:ln w="76200" cmpd="tri">
            <a:solidFill>
              <a:srgbClr val="00279F"/>
            </a:solidFill>
            <a:round/>
            <a:headEnd/>
            <a:tailEnd type="triangle" w="med" len="med"/>
          </a:ln>
        </p:spPr>
        <p:txBody>
          <a:bodyPr wrap="none" anchor="ctr"/>
          <a:lstStyle/>
          <a:p>
            <a:endParaRPr lang="en-US"/>
          </a:p>
        </p:txBody>
      </p:sp>
      <p:sp>
        <p:nvSpPr>
          <p:cNvPr id="21512" name="Line 6"/>
          <p:cNvSpPr>
            <a:spLocks noChangeShapeType="1"/>
          </p:cNvSpPr>
          <p:nvPr/>
        </p:nvSpPr>
        <p:spPr bwMode="auto">
          <a:xfrm>
            <a:off x="5065076" y="1329245"/>
            <a:ext cx="1160" cy="556466"/>
          </a:xfrm>
          <a:prstGeom prst="line">
            <a:avLst/>
          </a:prstGeom>
          <a:noFill/>
          <a:ln w="76200" cmpd="tri">
            <a:solidFill>
              <a:srgbClr val="00279F"/>
            </a:solidFill>
            <a:round/>
            <a:headEnd type="triangle" w="med" len="med"/>
            <a:tailEnd/>
          </a:ln>
        </p:spPr>
        <p:txBody>
          <a:bodyPr wrap="none" anchor="ctr"/>
          <a:lstStyle/>
          <a:p>
            <a:endParaRPr lang="en-US"/>
          </a:p>
        </p:txBody>
      </p:sp>
      <p:sp>
        <p:nvSpPr>
          <p:cNvPr id="21513" name="Rectangle 7"/>
          <p:cNvSpPr>
            <a:spLocks noChangeArrowheads="1"/>
          </p:cNvSpPr>
          <p:nvPr/>
        </p:nvSpPr>
        <p:spPr bwMode="auto">
          <a:xfrm>
            <a:off x="4035614" y="1857887"/>
            <a:ext cx="2011642" cy="359394"/>
          </a:xfrm>
          <a:prstGeom prst="rect">
            <a:avLst/>
          </a:prstGeom>
          <a:noFill/>
          <a:ln w="25400">
            <a:noFill/>
            <a:miter lim="800000"/>
            <a:headEnd/>
            <a:tailEnd/>
          </a:ln>
        </p:spPr>
        <p:txBody>
          <a:bodyPr wrap="none" lIns="90488" tIns="44450" rIns="90488" bIns="44450">
            <a:spAutoFit/>
          </a:bodyPr>
          <a:lstStyle/>
          <a:p>
            <a:pPr defTabSz="667512">
              <a:spcAft>
                <a:spcPts val="600"/>
              </a:spcAft>
            </a:pPr>
            <a:r>
              <a:rPr lang="en-US" sz="1752" b="1" kern="1200">
                <a:solidFill>
                  <a:srgbClr val="00279F"/>
                </a:solidFill>
                <a:latin typeface="+mn-lt"/>
                <a:ea typeface="+mn-ea"/>
                <a:cs typeface="+mn-cs"/>
              </a:rPr>
              <a:t>A Miracle Happens!</a:t>
            </a:r>
            <a:endParaRPr lang="en-US" sz="2400" b="1">
              <a:solidFill>
                <a:srgbClr val="00279F"/>
              </a:solidFill>
            </a:endParaRPr>
          </a:p>
        </p:txBody>
      </p:sp>
      <p:sp>
        <p:nvSpPr>
          <p:cNvPr id="21514" name="Rectangle 8"/>
          <p:cNvSpPr>
            <a:spLocks noChangeArrowheads="1"/>
          </p:cNvSpPr>
          <p:nvPr/>
        </p:nvSpPr>
        <p:spPr bwMode="auto">
          <a:xfrm>
            <a:off x="7227322" y="1020347"/>
            <a:ext cx="4602409" cy="1558104"/>
          </a:xfrm>
          <a:prstGeom prst="rect">
            <a:avLst/>
          </a:prstGeom>
          <a:noFill/>
          <a:ln w="12700">
            <a:noFill/>
            <a:miter lim="800000"/>
            <a:headEnd/>
            <a:tailEnd/>
          </a:ln>
        </p:spPr>
        <p:txBody>
          <a:bodyPr lIns="90488" tIns="44450" rIns="90488" bIns="44450"/>
          <a:lstStyle/>
          <a:p>
            <a:pPr marL="208598" indent="-208598" defTabSz="667512">
              <a:spcBef>
                <a:spcPct val="20000"/>
              </a:spcBef>
              <a:buClr>
                <a:schemeClr val="accent2"/>
              </a:buClr>
              <a:buFont typeface="Arial" charset="0"/>
              <a:buChar char="•"/>
            </a:pPr>
            <a:r>
              <a:rPr lang="en-US" sz="2800" kern="1200" dirty="0">
                <a:solidFill>
                  <a:schemeClr val="tx1"/>
                </a:solidFill>
                <a:latin typeface="+mn-lt"/>
                <a:ea typeface="+mn-ea"/>
                <a:cs typeface="+mn-cs"/>
              </a:rPr>
              <a:t>Ad hoc </a:t>
            </a:r>
          </a:p>
          <a:p>
            <a:pPr marL="208598" indent="-208598" defTabSz="667512">
              <a:spcBef>
                <a:spcPct val="20000"/>
              </a:spcBef>
              <a:buClr>
                <a:schemeClr val="accent2"/>
              </a:buClr>
              <a:buFont typeface="Arial" charset="0"/>
              <a:buChar char="•"/>
            </a:pPr>
            <a:r>
              <a:rPr lang="en-US" sz="2800" kern="1200" dirty="0">
                <a:solidFill>
                  <a:schemeClr val="tx1"/>
                </a:solidFill>
                <a:latin typeface="+mn-lt"/>
                <a:ea typeface="+mn-ea"/>
                <a:cs typeface="+mn-cs"/>
              </a:rPr>
              <a:t>Requires gurus</a:t>
            </a:r>
          </a:p>
          <a:p>
            <a:pPr marL="208598" indent="-208598" defTabSz="667512">
              <a:spcBef>
                <a:spcPct val="20000"/>
              </a:spcBef>
              <a:buClr>
                <a:schemeClr val="accent2"/>
              </a:buClr>
              <a:buFont typeface="Arial" charset="0"/>
              <a:buChar char="•"/>
            </a:pPr>
            <a:r>
              <a:rPr lang="en-US" sz="2800" kern="1200" dirty="0">
                <a:solidFill>
                  <a:schemeClr val="tx1"/>
                </a:solidFill>
                <a:latin typeface="+mn-lt"/>
                <a:ea typeface="+mn-ea"/>
                <a:cs typeface="+mn-cs"/>
              </a:rPr>
              <a:t>Unpredictable</a:t>
            </a:r>
          </a:p>
          <a:p>
            <a:pPr marL="208598" indent="-208598" defTabSz="667512">
              <a:spcBef>
                <a:spcPct val="20000"/>
              </a:spcBef>
              <a:buClr>
                <a:schemeClr val="accent2"/>
              </a:buClr>
              <a:buFont typeface="Arial" charset="0"/>
              <a:buChar char="•"/>
            </a:pPr>
            <a:r>
              <a:rPr lang="en-US" sz="2800" kern="1200" dirty="0">
                <a:solidFill>
                  <a:schemeClr val="tx1"/>
                </a:solidFill>
                <a:latin typeface="+mn-lt"/>
                <a:ea typeface="+mn-ea"/>
                <a:cs typeface="+mn-cs"/>
              </a:rPr>
              <a:t>Costly</a:t>
            </a:r>
            <a:endParaRPr 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543" name="Group 22542">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2544" name="Oval 22543">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2545" name="Oval 22544">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22547" name="Rectangle 22546">
            <a:extLst>
              <a:ext uri="{FF2B5EF4-FFF2-40B4-BE49-F238E27FC236}">
                <a16:creationId xmlns:a16="http://schemas.microsoft.com/office/drawing/2014/main" id="{7045633D-7FA7-4D93-8E45-D385B582A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549" name="Rectangle 22548">
            <a:extLst>
              <a:ext uri="{FF2B5EF4-FFF2-40B4-BE49-F238E27FC236}">
                <a16:creationId xmlns:a16="http://schemas.microsoft.com/office/drawing/2014/main" id="{82532B9D-ADFC-4AEF-97D4-9FC87BB61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3" name="AutoShape 3"/>
          <p:cNvSpPr>
            <a:spLocks noChangeArrowheads="1"/>
          </p:cNvSpPr>
          <p:nvPr/>
        </p:nvSpPr>
        <p:spPr bwMode="auto">
          <a:xfrm>
            <a:off x="976002" y="4647820"/>
            <a:ext cx="6323185" cy="1087244"/>
          </a:xfrm>
          <a:prstGeom prst="star16">
            <a:avLst>
              <a:gd name="adj" fmla="val 37500"/>
            </a:avLst>
          </a:prstGeom>
          <a:solidFill>
            <a:schemeClr val="bg1"/>
          </a:solidFill>
          <a:ln w="25400">
            <a:solidFill>
              <a:srgbClr val="CC0000"/>
            </a:solidFill>
            <a:miter lim="800000"/>
            <a:headEnd/>
            <a:tailEnd/>
          </a:ln>
        </p:spPr>
        <p:txBody>
          <a:bodyPr wrap="none" lIns="90488" tIns="44450" rIns="90488" bIns="44450" anchor="ctr"/>
          <a:lstStyle/>
          <a:p>
            <a:pPr algn="ctr" defTabSz="1024128">
              <a:spcAft>
                <a:spcPts val="600"/>
              </a:spcAft>
            </a:pPr>
            <a:r>
              <a:rPr lang="en-US" sz="2688" b="1" kern="1200">
                <a:solidFill>
                  <a:srgbClr val="0070C0"/>
                </a:solidFill>
                <a:latin typeface="+mn-lt"/>
                <a:ea typeface="+mn-ea"/>
                <a:cs typeface="+mn-cs"/>
              </a:rPr>
              <a:t>Implementations</a:t>
            </a:r>
            <a:endParaRPr lang="en-US" sz="2400" b="1">
              <a:solidFill>
                <a:srgbClr val="0070C0"/>
              </a:solidFill>
            </a:endParaRPr>
          </a:p>
        </p:txBody>
      </p:sp>
      <p:sp>
        <p:nvSpPr>
          <p:cNvPr id="22534" name="Rectangle 4"/>
          <p:cNvSpPr>
            <a:spLocks noChangeArrowheads="1"/>
          </p:cNvSpPr>
          <p:nvPr/>
        </p:nvSpPr>
        <p:spPr bwMode="auto">
          <a:xfrm>
            <a:off x="7227658" y="1816321"/>
            <a:ext cx="4154418" cy="3175898"/>
          </a:xfrm>
          <a:prstGeom prst="rect">
            <a:avLst/>
          </a:prstGeom>
          <a:noFill/>
          <a:ln w="12700">
            <a:noFill/>
            <a:miter lim="800000"/>
            <a:headEnd/>
            <a:tailEnd/>
          </a:ln>
        </p:spPr>
        <p:txBody>
          <a:bodyPr lIns="90488" tIns="44450" rIns="90488" bIns="44450"/>
          <a:lstStyle/>
          <a:p>
            <a:pPr algn="just" defTabSz="1024128">
              <a:lnSpc>
                <a:spcPct val="80000"/>
              </a:lnSpc>
              <a:spcBef>
                <a:spcPct val="30000"/>
              </a:spcBef>
              <a:buClr>
                <a:schemeClr val="accent2"/>
              </a:buClr>
            </a:pPr>
            <a:r>
              <a:rPr lang="en-US" sz="2688" kern="1200" dirty="0">
                <a:solidFill>
                  <a:srgbClr val="4D5156"/>
                </a:solidFill>
                <a:latin typeface="arial" panose="020B0604020202020204" pitchFamily="34" charset="0"/>
                <a:ea typeface="+mn-ea"/>
                <a:cs typeface="+mn-cs"/>
              </a:rPr>
              <a:t>In software engineering, a </a:t>
            </a:r>
            <a:r>
              <a:rPr lang="en-US" sz="2688" b="1" i="1" kern="1200" dirty="0">
                <a:solidFill>
                  <a:srgbClr val="00B050"/>
                </a:solidFill>
                <a:latin typeface="arial" panose="020B0604020202020204" pitchFamily="34" charset="0"/>
                <a:ea typeface="+mn-ea"/>
                <a:cs typeface="+mn-cs"/>
              </a:rPr>
              <a:t>software development process</a:t>
            </a:r>
            <a:r>
              <a:rPr lang="en-US" sz="2800" b="0" i="0" dirty="0">
                <a:solidFill>
                  <a:srgbClr val="4D5156"/>
                </a:solidFill>
                <a:effectLst/>
                <a:latin typeface="Google Sans"/>
              </a:rPr>
              <a:t>, also known as the Software Development Life Cycle (SDLC), </a:t>
            </a:r>
            <a:r>
              <a:rPr lang="en-US" sz="2800" b="0" i="0" dirty="0">
                <a:solidFill>
                  <a:srgbClr val="040C28"/>
                </a:solidFill>
                <a:effectLst/>
                <a:latin typeface="Google Sans"/>
              </a:rPr>
              <a:t>includes several phases that provide a method for building software products that meet technical specifications and user requirements</a:t>
            </a:r>
            <a:r>
              <a:rPr lang="en-US" sz="2800" b="0" i="0" dirty="0">
                <a:solidFill>
                  <a:srgbClr val="4D5156"/>
                </a:solidFill>
                <a:effectLst/>
                <a:latin typeface="Google Sans"/>
              </a:rPr>
              <a:t>. </a:t>
            </a:r>
            <a:endParaRPr lang="en-US" sz="2688" b="1" i="1" dirty="0">
              <a:solidFill>
                <a:srgbClr val="00B050"/>
              </a:solidFill>
              <a:latin typeface="arial" panose="020B0604020202020204" pitchFamily="34" charset="0"/>
            </a:endParaRPr>
          </a:p>
          <a:p>
            <a:pPr algn="ctr" defTabSz="1024128">
              <a:lnSpc>
                <a:spcPct val="80000"/>
              </a:lnSpc>
              <a:spcBef>
                <a:spcPct val="30000"/>
              </a:spcBef>
              <a:buClr>
                <a:schemeClr val="accent2"/>
              </a:buClr>
            </a:pPr>
            <a:r>
              <a:rPr lang="en-US" sz="2688" kern="1200" dirty="0">
                <a:solidFill>
                  <a:srgbClr val="00B050"/>
                </a:solidFill>
                <a:latin typeface="arial" panose="020B0604020202020204" pitchFamily="34" charset="0"/>
                <a:ea typeface="+mn-ea"/>
                <a:cs typeface="+mn-cs"/>
              </a:rPr>
              <a:t> </a:t>
            </a:r>
            <a:endParaRPr lang="en-US" sz="2200" dirty="0"/>
          </a:p>
        </p:txBody>
      </p:sp>
      <p:sp>
        <p:nvSpPr>
          <p:cNvPr id="22535" name="AutoShape 5"/>
          <p:cNvSpPr>
            <a:spLocks noChangeArrowheads="1"/>
          </p:cNvSpPr>
          <p:nvPr/>
        </p:nvSpPr>
        <p:spPr bwMode="auto">
          <a:xfrm>
            <a:off x="3965924" y="4347397"/>
            <a:ext cx="343340" cy="686681"/>
          </a:xfrm>
          <a:prstGeom prst="upDownArrow">
            <a:avLst>
              <a:gd name="adj1" fmla="val 50000"/>
              <a:gd name="adj2" fmla="val 40000"/>
            </a:avLst>
          </a:prstGeom>
          <a:solidFill>
            <a:schemeClr val="accent1"/>
          </a:solidFill>
          <a:ln w="9525">
            <a:solidFill>
              <a:schemeClr val="tx1"/>
            </a:solidFill>
            <a:miter lim="800000"/>
            <a:headEnd/>
            <a:tailEnd/>
          </a:ln>
        </p:spPr>
        <p:txBody>
          <a:bodyPr vert="eaVert" wrap="none" anchor="ctr"/>
          <a:lstStyle/>
          <a:p>
            <a:endParaRPr lang="en-US"/>
          </a:p>
        </p:txBody>
      </p:sp>
      <p:sp>
        <p:nvSpPr>
          <p:cNvPr id="22536" name="AutoShape 6"/>
          <p:cNvSpPr>
            <a:spLocks noChangeArrowheads="1"/>
          </p:cNvSpPr>
          <p:nvPr/>
        </p:nvSpPr>
        <p:spPr bwMode="auto">
          <a:xfrm>
            <a:off x="1319343" y="2187214"/>
            <a:ext cx="5636504" cy="2203100"/>
          </a:xfrm>
          <a:prstGeom prst="cube">
            <a:avLst>
              <a:gd name="adj" fmla="val 43745"/>
            </a:avLst>
          </a:prstGeom>
          <a:solidFill>
            <a:schemeClr val="bg1"/>
          </a:solidFill>
          <a:ln w="25400">
            <a:solidFill>
              <a:srgbClr val="00279F"/>
            </a:solidFill>
            <a:miter lim="800000"/>
            <a:headEnd/>
            <a:tailEnd/>
          </a:ln>
        </p:spPr>
        <p:txBody>
          <a:bodyPr wrap="none" lIns="90488" tIns="44450" rIns="90488" bIns="44450" anchor="ctr"/>
          <a:lstStyle/>
          <a:p>
            <a:pPr algn="ctr" defTabSz="1024128">
              <a:spcAft>
                <a:spcPts val="600"/>
              </a:spcAft>
            </a:pPr>
            <a:r>
              <a:rPr lang="en-US" sz="2688" b="1" kern="1200" dirty="0">
                <a:solidFill>
                  <a:srgbClr val="00B050"/>
                </a:solidFill>
                <a:latin typeface="+mn-lt"/>
                <a:ea typeface="+mn-ea"/>
                <a:cs typeface="+mn-cs"/>
              </a:rPr>
              <a:t>Software development process</a:t>
            </a:r>
            <a:endParaRPr lang="en-US" sz="2400" b="1" dirty="0">
              <a:solidFill>
                <a:srgbClr val="00B050"/>
              </a:solidFill>
            </a:endParaRPr>
          </a:p>
        </p:txBody>
      </p:sp>
      <p:sp>
        <p:nvSpPr>
          <p:cNvPr id="22537" name="AutoShape 7"/>
          <p:cNvSpPr>
            <a:spLocks noChangeArrowheads="1"/>
          </p:cNvSpPr>
          <p:nvPr/>
        </p:nvSpPr>
        <p:spPr bwMode="auto">
          <a:xfrm>
            <a:off x="3965924" y="1986932"/>
            <a:ext cx="343340" cy="686681"/>
          </a:xfrm>
          <a:prstGeom prst="upDownArrow">
            <a:avLst>
              <a:gd name="adj1" fmla="val 50000"/>
              <a:gd name="adj2" fmla="val 40000"/>
            </a:avLst>
          </a:prstGeom>
          <a:solidFill>
            <a:schemeClr val="accent1"/>
          </a:solidFill>
          <a:ln w="9525">
            <a:solidFill>
              <a:schemeClr val="tx1"/>
            </a:solidFill>
            <a:miter lim="800000"/>
            <a:headEnd/>
            <a:tailEnd/>
          </a:ln>
        </p:spPr>
        <p:txBody>
          <a:bodyPr vert="eaVert" wrap="none" anchor="ctr"/>
          <a:lstStyle/>
          <a:p>
            <a:endParaRPr lang="en-US"/>
          </a:p>
        </p:txBody>
      </p:sp>
      <p:sp>
        <p:nvSpPr>
          <p:cNvPr id="22538" name="AutoShape 8"/>
          <p:cNvSpPr>
            <a:spLocks noChangeArrowheads="1"/>
          </p:cNvSpPr>
          <p:nvPr/>
        </p:nvSpPr>
        <p:spPr bwMode="auto">
          <a:xfrm>
            <a:off x="804332" y="1117852"/>
            <a:ext cx="6666525" cy="915574"/>
          </a:xfrm>
          <a:prstGeom prst="star16">
            <a:avLst>
              <a:gd name="adj" fmla="val 37500"/>
            </a:avLst>
          </a:prstGeom>
          <a:solidFill>
            <a:schemeClr val="bg1"/>
          </a:solidFill>
          <a:ln w="25400">
            <a:solidFill>
              <a:srgbClr val="CC0000"/>
            </a:solidFill>
            <a:miter lim="800000"/>
            <a:headEnd/>
            <a:tailEnd/>
          </a:ln>
        </p:spPr>
        <p:txBody>
          <a:bodyPr wrap="none" lIns="90488" tIns="44450" rIns="90488" bIns="44450" anchor="ctr"/>
          <a:lstStyle/>
          <a:p>
            <a:pPr algn="ctr" defTabSz="1024128">
              <a:spcAft>
                <a:spcPts val="600"/>
              </a:spcAft>
            </a:pPr>
            <a:r>
              <a:rPr lang="en-US" sz="2688" b="1" kern="1200">
                <a:solidFill>
                  <a:srgbClr val="0070C0"/>
                </a:solidFill>
                <a:latin typeface="+mn-lt"/>
                <a:ea typeface="+mn-ea"/>
                <a:cs typeface="+mn-cs"/>
              </a:rPr>
              <a:t>Business Goals</a:t>
            </a:r>
            <a:endParaRPr lang="en-US" sz="2400" b="1">
              <a:solidFill>
                <a:srgbClr val="0070C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1FF2FD58-AD19-FB4D-AF9C-BF392010FF95}"/>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Process models</a:t>
            </a:r>
          </a:p>
        </p:txBody>
      </p:sp>
      <p:sp>
        <p:nvSpPr>
          <p:cNvPr id="3" name="Content Placeholder 2">
            <a:extLst>
              <a:ext uri="{FF2B5EF4-FFF2-40B4-BE49-F238E27FC236}">
                <a16:creationId xmlns:a16="http://schemas.microsoft.com/office/drawing/2014/main" id="{D39024F5-2B43-DA43-A05B-DF2E9BE92587}"/>
              </a:ext>
            </a:extLst>
          </p:cNvPr>
          <p:cNvSpPr>
            <a:spLocks noGrp="1"/>
          </p:cNvSpPr>
          <p:nvPr>
            <p:ph idx="1"/>
          </p:nvPr>
        </p:nvSpPr>
        <p:spPr>
          <a:xfrm>
            <a:off x="5053780" y="599768"/>
            <a:ext cx="6074467" cy="5572432"/>
          </a:xfrm>
        </p:spPr>
        <p:txBody>
          <a:bodyPr anchor="ctr">
            <a:normAutofit/>
          </a:bodyPr>
          <a:lstStyle/>
          <a:p>
            <a:pPr algn="just"/>
            <a:r>
              <a:rPr lang="en-US" altLang="en-US" dirty="0"/>
              <a:t>There are different process models. Let’s explore some of these:</a:t>
            </a:r>
          </a:p>
          <a:p>
            <a:pPr lvl="2" algn="just"/>
            <a:r>
              <a:rPr lang="en-US" altLang="en-US" dirty="0"/>
              <a:t>The Waterfall Model</a:t>
            </a:r>
          </a:p>
          <a:p>
            <a:pPr lvl="2" algn="just"/>
            <a:r>
              <a:rPr lang="en-US" altLang="en-US" dirty="0"/>
              <a:t>Prototyping Model</a:t>
            </a:r>
          </a:p>
          <a:p>
            <a:pPr lvl="2" algn="just"/>
            <a:r>
              <a:rPr lang="en-US" altLang="en-US" dirty="0"/>
              <a:t>Agile Method</a:t>
            </a:r>
          </a:p>
        </p:txBody>
      </p:sp>
      <p:sp>
        <p:nvSpPr>
          <p:cNvPr id="13" name="Oval 12">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CBE0BA38-7C5F-4644-886C-9ADFCAD60293}"/>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27</a:t>
            </a:fld>
            <a:endParaRPr lang="en-US"/>
          </a:p>
        </p:txBody>
      </p:sp>
    </p:spTree>
    <p:extLst>
      <p:ext uri="{BB962C8B-B14F-4D97-AF65-F5344CB8AC3E}">
        <p14:creationId xmlns:p14="http://schemas.microsoft.com/office/powerpoint/2010/main" val="926053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5" name="Group 14">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7" name="Oval 16">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useBgFill="1">
        <p:nvSpPr>
          <p:cNvPr id="19" name="Rectangle 18">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1" name="Group 20">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22" name="Oval 21">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0F0759EC-FA3A-2204-DA22-68B02A37C5D1}"/>
              </a:ext>
            </a:extLst>
          </p:cNvPr>
          <p:cNvSpPr>
            <a:spLocks noGrp="1"/>
          </p:cNvSpPr>
          <p:nvPr>
            <p:ph type="title"/>
          </p:nvPr>
        </p:nvSpPr>
        <p:spPr>
          <a:xfrm>
            <a:off x="1717507" y="1316890"/>
            <a:ext cx="4606394" cy="4224216"/>
          </a:xfrm>
        </p:spPr>
        <p:txBody>
          <a:bodyPr vert="horz" lIns="91440" tIns="45720" rIns="91440" bIns="45720" rtlCol="0" anchor="ctr">
            <a:normAutofit/>
          </a:bodyPr>
          <a:lstStyle/>
          <a:p>
            <a:pPr algn="ctr">
              <a:lnSpc>
                <a:spcPct val="80000"/>
              </a:lnSpc>
            </a:pPr>
            <a:r>
              <a:rPr lang="en-US" sz="6000">
                <a:solidFill>
                  <a:srgbClr val="FFFFFF"/>
                </a:solidFill>
              </a:rPr>
              <a:t>The waterfall model</a:t>
            </a:r>
          </a:p>
        </p:txBody>
      </p:sp>
      <p:sp>
        <p:nvSpPr>
          <p:cNvPr id="25" name="Rectangle 24">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8C3005CB-E6A4-5604-1456-60B16A743825}"/>
              </a:ext>
            </a:extLst>
          </p:cNvPr>
          <p:cNvSpPr>
            <a:spLocks noGrp="1"/>
          </p:cNvSpPr>
          <p:nvPr>
            <p:ph type="sldNum" sz="quarter" idx="12"/>
          </p:nvPr>
        </p:nvSpPr>
        <p:spPr>
          <a:xfrm>
            <a:off x="11311003" y="6215530"/>
            <a:ext cx="713983" cy="479632"/>
          </a:xfrm>
        </p:spPr>
        <p:txBody>
          <a:bodyPr vert="horz" lIns="91440" tIns="45720" rIns="91440" bIns="45720" rtlCol="0" anchor="ctr">
            <a:normAutofit/>
          </a:bodyPr>
          <a:lstStyle/>
          <a:p>
            <a:pPr algn="l" defTabSz="457200">
              <a:lnSpc>
                <a:spcPct val="90000"/>
              </a:lnSpc>
              <a:spcAft>
                <a:spcPts val="600"/>
              </a:spcAft>
            </a:pPr>
            <a:fld id="{4FAB73BC-B049-4115-A692-8D63A059BFB8}" type="slidenum">
              <a:rPr lang="en-US" sz="2800" b="1" kern="1200">
                <a:solidFill>
                  <a:schemeClr val="accent1"/>
                </a:solidFill>
                <a:latin typeface="+mj-lt"/>
                <a:ea typeface="+mn-ea"/>
                <a:cs typeface="+mn-cs"/>
              </a:rPr>
              <a:pPr algn="l" defTabSz="457200">
                <a:lnSpc>
                  <a:spcPct val="90000"/>
                </a:lnSpc>
                <a:spcAft>
                  <a:spcPts val="600"/>
                </a:spcAft>
              </a:pPr>
              <a:t>28</a:t>
            </a:fld>
            <a:endParaRPr lang="en-US" sz="2800" b="1" kern="1200">
              <a:solidFill>
                <a:schemeClr val="accent1"/>
              </a:solidFill>
              <a:latin typeface="+mj-lt"/>
              <a:ea typeface="+mn-ea"/>
              <a:cs typeface="+mn-cs"/>
            </a:endParaRPr>
          </a:p>
        </p:txBody>
      </p:sp>
    </p:spTree>
    <p:extLst>
      <p:ext uri="{BB962C8B-B14F-4D97-AF65-F5344CB8AC3E}">
        <p14:creationId xmlns:p14="http://schemas.microsoft.com/office/powerpoint/2010/main" val="358027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9AE257-82EF-9AA6-3C24-159D1A52B12B}"/>
              </a:ext>
            </a:extLst>
          </p:cNvPr>
          <p:cNvPicPr>
            <a:picLocks noChangeAspect="1"/>
          </p:cNvPicPr>
          <p:nvPr/>
        </p:nvPicPr>
        <p:blipFill rotWithShape="1">
          <a:blip r:embed="rId2"/>
          <a:srcRect r="5093" b="-1"/>
          <a:stretch/>
        </p:blipFill>
        <p:spPr>
          <a:xfrm>
            <a:off x="1" y="10"/>
            <a:ext cx="7143749" cy="6857990"/>
          </a:xfrm>
          <a:prstGeom prst="rect">
            <a:avLst/>
          </a:prstGeom>
        </p:spPr>
      </p:pic>
      <p:sp>
        <p:nvSpPr>
          <p:cNvPr id="3" name="Content Placeholder 2">
            <a:extLst>
              <a:ext uri="{FF2B5EF4-FFF2-40B4-BE49-F238E27FC236}">
                <a16:creationId xmlns:a16="http://schemas.microsoft.com/office/drawing/2014/main" id="{032D6604-26C6-F7EB-079E-3A847F299DD6}"/>
              </a:ext>
            </a:extLst>
          </p:cNvPr>
          <p:cNvSpPr>
            <a:spLocks noGrp="1"/>
          </p:cNvSpPr>
          <p:nvPr>
            <p:ph idx="1"/>
          </p:nvPr>
        </p:nvSpPr>
        <p:spPr>
          <a:xfrm>
            <a:off x="7315201" y="220092"/>
            <a:ext cx="4636008" cy="6417818"/>
          </a:xfrm>
        </p:spPr>
        <p:txBody>
          <a:bodyPr>
            <a:normAutofit/>
          </a:bodyPr>
          <a:lstStyle/>
          <a:p>
            <a:pPr algn="just">
              <a:buFont typeface="Arial" panose="020B0604020202020204" pitchFamily="34" charset="0"/>
              <a:buChar char="•"/>
            </a:pPr>
            <a:r>
              <a:rPr lang="en-US" sz="2500" b="0" i="0" dirty="0">
                <a:solidFill>
                  <a:srgbClr val="374151"/>
                </a:solidFill>
                <a:effectLst/>
                <a:latin typeface="Söhne"/>
              </a:rPr>
              <a:t>The Waterfall model is the oldest paradigm in software engineering.</a:t>
            </a:r>
          </a:p>
          <a:p>
            <a:pPr algn="just">
              <a:buFont typeface="Arial" panose="020B0604020202020204" pitchFamily="34" charset="0"/>
              <a:buChar char="•"/>
            </a:pPr>
            <a:r>
              <a:rPr lang="en-US" sz="2500" b="0" i="0" dirty="0">
                <a:solidFill>
                  <a:srgbClr val="374151"/>
                </a:solidFill>
                <a:effectLst/>
                <a:latin typeface="Söhne"/>
              </a:rPr>
              <a:t>Still widely used, especially by organizations like the US Department of Defense and NASA.</a:t>
            </a:r>
          </a:p>
          <a:p>
            <a:pPr algn="just">
              <a:buFont typeface="Arial" panose="020B0604020202020204" pitchFamily="34" charset="0"/>
              <a:buChar char="•"/>
            </a:pPr>
            <a:r>
              <a:rPr lang="en-US" sz="2500" dirty="0">
                <a:solidFill>
                  <a:srgbClr val="374151"/>
                </a:solidFill>
                <a:latin typeface="Söhne"/>
              </a:rPr>
              <a:t>E</a:t>
            </a:r>
            <a:r>
              <a:rPr lang="en-US" sz="2500" b="0" i="0" dirty="0">
                <a:solidFill>
                  <a:srgbClr val="374151"/>
                </a:solidFill>
                <a:effectLst/>
                <a:latin typeface="Söhne"/>
              </a:rPr>
              <a:t>mphasizes spending time early on to ensure the accuracy of requirements and design.</a:t>
            </a:r>
          </a:p>
          <a:p>
            <a:pPr algn="just">
              <a:buFont typeface="Arial" panose="020B0604020202020204" pitchFamily="34" charset="0"/>
              <a:buChar char="•"/>
            </a:pPr>
            <a:r>
              <a:rPr lang="en-US" sz="2500" b="0" i="0" dirty="0">
                <a:solidFill>
                  <a:srgbClr val="374151"/>
                </a:solidFill>
                <a:effectLst/>
                <a:latin typeface="Söhne"/>
              </a:rPr>
              <a:t>Divides the project into distinct phases.</a:t>
            </a:r>
          </a:p>
          <a:p>
            <a:pPr algn="just">
              <a:buFont typeface="Arial" panose="020B0604020202020204" pitchFamily="34" charset="0"/>
              <a:buChar char="•"/>
            </a:pPr>
            <a:r>
              <a:rPr lang="en-US" sz="2500" b="0" i="0" dirty="0">
                <a:solidFill>
                  <a:srgbClr val="374151"/>
                </a:solidFill>
                <a:effectLst/>
                <a:latin typeface="Söhne"/>
              </a:rPr>
              <a:t>Order of Phases: Requirements → Design → Implementation → Testing → Maintenance.</a:t>
            </a:r>
          </a:p>
          <a:p>
            <a:pPr algn="l">
              <a:buFont typeface="Arial" panose="020B0604020202020204" pitchFamily="34" charset="0"/>
              <a:buChar char="•"/>
            </a:pPr>
            <a:endParaRPr lang="en-US" sz="1000" b="0" i="0" dirty="0">
              <a:solidFill>
                <a:srgbClr val="374151"/>
              </a:solidFill>
              <a:effectLst/>
              <a:latin typeface="Söhne"/>
            </a:endParaRPr>
          </a:p>
          <a:p>
            <a:pPr algn="l">
              <a:buFont typeface="Arial" panose="020B0604020202020204" pitchFamily="34" charset="0"/>
              <a:buChar char="•"/>
            </a:pPr>
            <a:endParaRPr lang="en-US" sz="1000" b="0" i="0" dirty="0">
              <a:solidFill>
                <a:srgbClr val="374151"/>
              </a:solidFill>
              <a:effectLst/>
              <a:latin typeface="Söhne"/>
            </a:endParaRPr>
          </a:p>
          <a:p>
            <a:endParaRPr lang="en-US" sz="1600" dirty="0"/>
          </a:p>
        </p:txBody>
      </p:sp>
      <p:sp>
        <p:nvSpPr>
          <p:cNvPr id="4" name="Slide Number Placeholder 3">
            <a:extLst>
              <a:ext uri="{FF2B5EF4-FFF2-40B4-BE49-F238E27FC236}">
                <a16:creationId xmlns:a16="http://schemas.microsoft.com/office/drawing/2014/main" id="{55AF639C-5FAF-7015-CBB9-59FC0905EBF0}"/>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29</a:t>
            </a:fld>
            <a:endParaRPr lang="en-US"/>
          </a:p>
        </p:txBody>
      </p:sp>
    </p:spTree>
    <p:extLst>
      <p:ext uri="{BB962C8B-B14F-4D97-AF65-F5344CB8AC3E}">
        <p14:creationId xmlns:p14="http://schemas.microsoft.com/office/powerpoint/2010/main" val="1981015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31" name="Group 30">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2" name="Oval 31">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33" name="Oval 32">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pic>
        <p:nvPicPr>
          <p:cNvPr id="34" name="Picture 33" descr="People at the meeting desk">
            <a:extLst>
              <a:ext uri="{FF2B5EF4-FFF2-40B4-BE49-F238E27FC236}">
                <a16:creationId xmlns:a16="http://schemas.microsoft.com/office/drawing/2014/main" id="{3FBC4BE7-9A52-A6F4-6B42-42764C58B697}"/>
              </a:ext>
            </a:extLst>
          </p:cNvPr>
          <p:cNvPicPr>
            <a:picLocks noChangeAspect="1"/>
          </p:cNvPicPr>
          <p:nvPr/>
        </p:nvPicPr>
        <p:blipFill rotWithShape="1">
          <a:blip r:embed="rId6"/>
          <a:srcRect/>
          <a:stretch/>
        </p:blipFill>
        <p:spPr>
          <a:xfrm>
            <a:off x="-1" y="10"/>
            <a:ext cx="12191999" cy="6857990"/>
          </a:xfrm>
          <a:prstGeom prst="rect">
            <a:avLst/>
          </a:prstGeom>
        </p:spPr>
      </p:pic>
      <p:sp>
        <p:nvSpPr>
          <p:cNvPr id="35" name="Rectangle 34">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98B9B3-15F9-6515-7B97-C755CF830E9D}"/>
              </a:ext>
            </a:extLst>
          </p:cNvPr>
          <p:cNvSpPr>
            <a:spLocks noGrp="1"/>
          </p:cNvSpPr>
          <p:nvPr>
            <p:ph type="title"/>
          </p:nvPr>
        </p:nvSpPr>
        <p:spPr>
          <a:xfrm>
            <a:off x="1173480" y="4277802"/>
            <a:ext cx="9685020" cy="1622451"/>
          </a:xfrm>
        </p:spPr>
        <p:txBody>
          <a:bodyPr vert="horz" lIns="91440" tIns="45720" rIns="91440" bIns="45720" rtlCol="0" anchor="ctr">
            <a:normAutofit/>
          </a:bodyPr>
          <a:lstStyle/>
          <a:p>
            <a:pPr algn="r">
              <a:lnSpc>
                <a:spcPct val="80000"/>
              </a:lnSpc>
            </a:pPr>
            <a:r>
              <a:rPr lang="en-US" sz="3800" dirty="0">
                <a:blipFill dpi="0" rotWithShape="1">
                  <a:blip r:embed="rId4"/>
                  <a:srcRect/>
                  <a:tile tx="6350" ty="-127000" sx="65000" sy="64000" flip="none" algn="tl"/>
                </a:blipFill>
              </a:rPr>
              <a:t>I. How do we start a software project?</a:t>
            </a:r>
            <a:br>
              <a:rPr lang="en-US" sz="3800" dirty="0">
                <a:blipFill dpi="0" rotWithShape="1">
                  <a:blip r:embed="rId4"/>
                  <a:srcRect/>
                  <a:tile tx="6350" ty="-127000" sx="65000" sy="64000" flip="none" algn="tl"/>
                </a:blipFill>
              </a:rPr>
            </a:br>
            <a:endParaRPr lang="en-US" sz="3800" dirty="0">
              <a:blipFill dpi="0" rotWithShape="1">
                <a:blip r:embed="rId4"/>
                <a:srcRect/>
                <a:tile tx="6350" ty="-127000" sx="65000" sy="64000" flip="none" algn="tl"/>
              </a:blipFill>
            </a:endParaRPr>
          </a:p>
        </p:txBody>
      </p:sp>
      <p:sp>
        <p:nvSpPr>
          <p:cNvPr id="37" name="Rectangle 36">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3108CDEC-D25E-150E-783B-E7BE4216AAB2}"/>
              </a:ext>
            </a:extLst>
          </p:cNvPr>
          <p:cNvSpPr>
            <a:spLocks noGrp="1"/>
          </p:cNvSpPr>
          <p:nvPr>
            <p:ph type="sldNum" sz="quarter" idx="12"/>
          </p:nvPr>
        </p:nvSpPr>
        <p:spPr>
          <a:xfrm>
            <a:off x="11237976" y="6132125"/>
            <a:ext cx="792347" cy="605872"/>
          </a:xfrm>
        </p:spPr>
        <p:txBody>
          <a:bodyPr vert="horz" lIns="91440" tIns="45720" rIns="91440" bIns="45720" rtlCol="0" anchor="ctr">
            <a:normAutofit/>
          </a:bodyPr>
          <a:lstStyle/>
          <a:p>
            <a:pPr defTabSz="457200">
              <a:spcAft>
                <a:spcPts val="600"/>
              </a:spcAft>
            </a:pPr>
            <a:fld id="{4FAB73BC-B049-4115-A692-8D63A059BFB8}" type="slidenum">
              <a:rPr lang="en-US" sz="2000"/>
              <a:pPr defTabSz="457200">
                <a:spcAft>
                  <a:spcPts val="600"/>
                </a:spcAft>
              </a:pPr>
              <a:t>3</a:t>
            </a:fld>
            <a:endParaRPr lang="en-US" sz="2000"/>
          </a:p>
        </p:txBody>
      </p:sp>
    </p:spTree>
    <p:extLst>
      <p:ext uri="{BB962C8B-B14F-4D97-AF65-F5344CB8AC3E}">
        <p14:creationId xmlns:p14="http://schemas.microsoft.com/office/powerpoint/2010/main" val="1758389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FAA8F-163B-5C5D-8531-9D1F19C1B134}"/>
              </a:ext>
            </a:extLst>
          </p:cNvPr>
          <p:cNvSpPr>
            <a:spLocks noGrp="1"/>
          </p:cNvSpPr>
          <p:nvPr>
            <p:ph type="title"/>
          </p:nvPr>
        </p:nvSpPr>
        <p:spPr>
          <a:xfrm>
            <a:off x="326898" y="190373"/>
            <a:ext cx="11122152" cy="1609344"/>
          </a:xfrm>
        </p:spPr>
        <p:txBody>
          <a:bodyPr/>
          <a:lstStyle/>
          <a:p>
            <a:r>
              <a:rPr lang="en-US" dirty="0">
                <a:solidFill>
                  <a:srgbClr val="00B050"/>
                </a:solidFill>
              </a:rPr>
              <a:t>APPLICABILITY</a:t>
            </a:r>
            <a:r>
              <a:rPr lang="en-US" dirty="0"/>
              <a:t> OF WATERFALL MODEL</a:t>
            </a:r>
          </a:p>
        </p:txBody>
      </p:sp>
      <p:sp>
        <p:nvSpPr>
          <p:cNvPr id="3" name="Content Placeholder 2">
            <a:extLst>
              <a:ext uri="{FF2B5EF4-FFF2-40B4-BE49-F238E27FC236}">
                <a16:creationId xmlns:a16="http://schemas.microsoft.com/office/drawing/2014/main" id="{CAEC2916-BAB0-8035-0EF6-D45C37207647}"/>
              </a:ext>
            </a:extLst>
          </p:cNvPr>
          <p:cNvSpPr>
            <a:spLocks noGrp="1"/>
          </p:cNvSpPr>
          <p:nvPr>
            <p:ph idx="1"/>
          </p:nvPr>
        </p:nvSpPr>
        <p:spPr>
          <a:xfrm>
            <a:off x="457201" y="1600201"/>
            <a:ext cx="11287124" cy="5037708"/>
          </a:xfrm>
        </p:spPr>
        <p:txBody>
          <a:bodyPr>
            <a:normAutofit fontScale="85000" lnSpcReduction="20000"/>
          </a:bodyPr>
          <a:lstStyle/>
          <a:p>
            <a:pPr algn="just"/>
            <a:r>
              <a:rPr lang="en-US" sz="3900" dirty="0">
                <a:solidFill>
                  <a:srgbClr val="374151"/>
                </a:solidFill>
                <a:latin typeface="Söhne"/>
              </a:rPr>
              <a:t>I</a:t>
            </a:r>
            <a:r>
              <a:rPr lang="en-US" sz="3900" b="0" i="0" dirty="0">
                <a:solidFill>
                  <a:srgbClr val="374151"/>
                </a:solidFill>
                <a:effectLst/>
                <a:latin typeface="Söhne"/>
              </a:rPr>
              <a:t>deal for well-defined adaptations or enhancements to an existing system.</a:t>
            </a:r>
          </a:p>
          <a:p>
            <a:pPr algn="just"/>
            <a:endParaRPr lang="en-US" sz="3900" b="0" i="0" dirty="0">
              <a:solidFill>
                <a:srgbClr val="374151"/>
              </a:solidFill>
              <a:effectLst/>
              <a:latin typeface="Söhne"/>
            </a:endParaRPr>
          </a:p>
          <a:p>
            <a:pPr algn="just"/>
            <a:r>
              <a:rPr lang="en-US" sz="3900" b="0" i="0" dirty="0">
                <a:solidFill>
                  <a:srgbClr val="374151"/>
                </a:solidFill>
                <a:effectLst/>
                <a:latin typeface="Söhne"/>
              </a:rPr>
              <a:t>Suitable for new development efforts when requirements are well defined and stable.</a:t>
            </a:r>
          </a:p>
          <a:p>
            <a:pPr algn="just"/>
            <a:endParaRPr lang="en-US" sz="3900" dirty="0">
              <a:solidFill>
                <a:srgbClr val="374151"/>
              </a:solidFill>
              <a:latin typeface="Söhne"/>
            </a:endParaRPr>
          </a:p>
          <a:p>
            <a:pPr algn="just">
              <a:buFont typeface="Arial" panose="020B0604020202020204" pitchFamily="34" charset="0"/>
              <a:buChar char="•"/>
            </a:pPr>
            <a:r>
              <a:rPr lang="en-US" sz="3900" b="0" i="0" dirty="0">
                <a:solidFill>
                  <a:srgbClr val="374151"/>
                </a:solidFill>
                <a:effectLst/>
                <a:latin typeface="Söhne"/>
              </a:rPr>
              <a:t>Commonly used in government projects, large-scale systems with defined specifications.</a:t>
            </a:r>
          </a:p>
          <a:p>
            <a:pPr algn="just">
              <a:buFont typeface="Arial" panose="020B0604020202020204" pitchFamily="34" charset="0"/>
              <a:buChar char="•"/>
            </a:pPr>
            <a:endParaRPr lang="en-US" sz="3900" b="0" i="0" dirty="0">
              <a:solidFill>
                <a:srgbClr val="374151"/>
              </a:solidFill>
              <a:effectLst/>
              <a:latin typeface="Söhne"/>
            </a:endParaRPr>
          </a:p>
          <a:p>
            <a:pPr algn="just">
              <a:buFont typeface="Arial" panose="020B0604020202020204" pitchFamily="34" charset="0"/>
              <a:buChar char="•"/>
            </a:pPr>
            <a:r>
              <a:rPr lang="en-US" sz="3900" b="1" i="0" dirty="0">
                <a:solidFill>
                  <a:srgbClr val="374151"/>
                </a:solidFill>
                <a:effectLst/>
                <a:latin typeface="Söhne"/>
              </a:rPr>
              <a:t>NASA and DoD:</a:t>
            </a:r>
            <a:r>
              <a:rPr lang="en-US" sz="3900" b="0" i="0" dirty="0">
                <a:solidFill>
                  <a:srgbClr val="374151"/>
                </a:solidFill>
                <a:effectLst/>
                <a:latin typeface="Söhne"/>
              </a:rPr>
              <a:t> Noteworthy examples of organizations utilizing the Waterfall model.</a:t>
            </a:r>
          </a:p>
          <a:p>
            <a:endParaRPr lang="en-US" dirty="0"/>
          </a:p>
        </p:txBody>
      </p:sp>
      <p:sp>
        <p:nvSpPr>
          <p:cNvPr id="4" name="Slide Number Placeholder 3">
            <a:extLst>
              <a:ext uri="{FF2B5EF4-FFF2-40B4-BE49-F238E27FC236}">
                <a16:creationId xmlns:a16="http://schemas.microsoft.com/office/drawing/2014/main" id="{89B2ED26-3AEB-87FE-A37E-62460FF58371}"/>
              </a:ext>
            </a:extLst>
          </p:cNvPr>
          <p:cNvSpPr>
            <a:spLocks noGrp="1"/>
          </p:cNvSpPr>
          <p:nvPr>
            <p:ph type="sldNum" sz="quarter" idx="12"/>
          </p:nvPr>
        </p:nvSpPr>
        <p:spPr/>
        <p:txBody>
          <a:bodyPr/>
          <a:lstStyle/>
          <a:p>
            <a:fld id="{4FAB73BC-B049-4115-A692-8D63A059BFB8}" type="slidenum">
              <a:rPr lang="en-US" smtClean="0"/>
              <a:pPr/>
              <a:t>30</a:t>
            </a:fld>
            <a:endParaRPr lang="en-US" dirty="0"/>
          </a:p>
        </p:txBody>
      </p:sp>
    </p:spTree>
    <p:extLst>
      <p:ext uri="{BB962C8B-B14F-4D97-AF65-F5344CB8AC3E}">
        <p14:creationId xmlns:p14="http://schemas.microsoft.com/office/powerpoint/2010/main" val="912634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4C5D-598E-908D-1F05-1629A22BE75D}"/>
              </a:ext>
            </a:extLst>
          </p:cNvPr>
          <p:cNvSpPr>
            <a:spLocks noGrp="1"/>
          </p:cNvSpPr>
          <p:nvPr>
            <p:ph type="title"/>
          </p:nvPr>
        </p:nvSpPr>
        <p:spPr>
          <a:xfrm>
            <a:off x="242887" y="84582"/>
            <a:ext cx="11287125" cy="1609344"/>
          </a:xfrm>
        </p:spPr>
        <p:txBody>
          <a:bodyPr/>
          <a:lstStyle/>
          <a:p>
            <a:r>
              <a:rPr lang="en-US" dirty="0">
                <a:solidFill>
                  <a:srgbClr val="FF0000"/>
                </a:solidFill>
              </a:rPr>
              <a:t>CHALLENGES</a:t>
            </a:r>
            <a:r>
              <a:rPr lang="en-US" dirty="0"/>
              <a:t> WITH WATERFALL MODEL </a:t>
            </a:r>
          </a:p>
        </p:txBody>
      </p:sp>
      <p:sp>
        <p:nvSpPr>
          <p:cNvPr id="3" name="Content Placeholder 2">
            <a:extLst>
              <a:ext uri="{FF2B5EF4-FFF2-40B4-BE49-F238E27FC236}">
                <a16:creationId xmlns:a16="http://schemas.microsoft.com/office/drawing/2014/main" id="{09A8E243-389F-023B-0176-75124751894F}"/>
              </a:ext>
            </a:extLst>
          </p:cNvPr>
          <p:cNvSpPr>
            <a:spLocks noGrp="1"/>
          </p:cNvSpPr>
          <p:nvPr>
            <p:ph idx="1"/>
          </p:nvPr>
        </p:nvSpPr>
        <p:spPr>
          <a:xfrm>
            <a:off x="242888" y="1693926"/>
            <a:ext cx="11601450" cy="4478274"/>
          </a:xfrm>
        </p:spPr>
        <p:txBody>
          <a:bodyPr>
            <a:normAutofit lnSpcReduction="10000"/>
          </a:bodyPr>
          <a:lstStyle/>
          <a:p>
            <a:pPr algn="l">
              <a:buFont typeface="Arial" panose="020B0604020202020204" pitchFamily="34" charset="0"/>
              <a:buChar char="•"/>
            </a:pPr>
            <a:r>
              <a:rPr lang="en-US" b="1" i="0" dirty="0">
                <a:solidFill>
                  <a:srgbClr val="374151"/>
                </a:solidFill>
                <a:effectLst/>
                <a:latin typeface="Söhne"/>
              </a:rPr>
              <a:t>Inflexibility:</a:t>
            </a:r>
            <a:r>
              <a:rPr lang="en-US" b="0" i="0" dirty="0">
                <a:solidFill>
                  <a:srgbClr val="374151"/>
                </a:solidFill>
                <a:effectLst/>
                <a:latin typeface="Söhne"/>
              </a:rPr>
              <a:t> Does not accommodate changes well after the project has started.</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Late Testing:</a:t>
            </a:r>
            <a:r>
              <a:rPr lang="en-US" b="0" i="0" dirty="0">
                <a:solidFill>
                  <a:srgbClr val="374151"/>
                </a:solidFill>
                <a:effectLst/>
                <a:latin typeface="Söhne"/>
              </a:rPr>
              <a:t> Testing occurs late in the process, raising the risk of identifying issues at a later stage.</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Delayed Work Products:</a:t>
            </a:r>
            <a:r>
              <a:rPr lang="en-US" b="0" i="0" dirty="0">
                <a:solidFill>
                  <a:srgbClr val="374151"/>
                </a:solidFill>
                <a:effectLst/>
                <a:latin typeface="Söhne"/>
              </a:rPr>
              <a:t> Deliverables are not available until late in the project timeline.</a:t>
            </a:r>
          </a:p>
          <a:p>
            <a:endParaRPr lang="en-US" dirty="0"/>
          </a:p>
        </p:txBody>
      </p:sp>
      <p:sp>
        <p:nvSpPr>
          <p:cNvPr id="4" name="Slide Number Placeholder 3">
            <a:extLst>
              <a:ext uri="{FF2B5EF4-FFF2-40B4-BE49-F238E27FC236}">
                <a16:creationId xmlns:a16="http://schemas.microsoft.com/office/drawing/2014/main" id="{AD84ADDB-BDD6-6EEA-7951-7027A94884F0}"/>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Tree>
    <p:extLst>
      <p:ext uri="{BB962C8B-B14F-4D97-AF65-F5344CB8AC3E}">
        <p14:creationId xmlns:p14="http://schemas.microsoft.com/office/powerpoint/2010/main" val="3309904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useBgFill="1">
        <p:nvSpPr>
          <p:cNvPr id="19" name="Rectangle 18">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22" name="Oval 21">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0F0759EC-FA3A-2204-DA22-68B02A37C5D1}"/>
              </a:ext>
            </a:extLst>
          </p:cNvPr>
          <p:cNvSpPr>
            <a:spLocks noGrp="1"/>
          </p:cNvSpPr>
          <p:nvPr>
            <p:ph type="title"/>
          </p:nvPr>
        </p:nvSpPr>
        <p:spPr>
          <a:xfrm>
            <a:off x="1717507" y="1316890"/>
            <a:ext cx="4606394" cy="4224216"/>
          </a:xfrm>
        </p:spPr>
        <p:txBody>
          <a:bodyPr vert="horz" lIns="91440" tIns="45720" rIns="91440" bIns="45720" rtlCol="0" anchor="ctr">
            <a:normAutofit/>
          </a:bodyPr>
          <a:lstStyle/>
          <a:p>
            <a:pPr algn="ctr">
              <a:lnSpc>
                <a:spcPct val="80000"/>
              </a:lnSpc>
            </a:pPr>
            <a:r>
              <a:rPr lang="en-US" sz="6000" dirty="0">
                <a:solidFill>
                  <a:srgbClr val="FFFFFF"/>
                </a:solidFill>
              </a:rPr>
              <a:t>PROTOTYPING model</a:t>
            </a:r>
          </a:p>
        </p:txBody>
      </p:sp>
      <p:sp>
        <p:nvSpPr>
          <p:cNvPr id="25" name="Rectangle 24">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C3005CB-E6A4-5604-1456-60B16A743825}"/>
              </a:ext>
            </a:extLst>
          </p:cNvPr>
          <p:cNvSpPr>
            <a:spLocks noGrp="1"/>
          </p:cNvSpPr>
          <p:nvPr>
            <p:ph type="sldNum" sz="quarter" idx="12"/>
          </p:nvPr>
        </p:nvSpPr>
        <p:spPr>
          <a:xfrm>
            <a:off x="11311003" y="6215530"/>
            <a:ext cx="713983" cy="479632"/>
          </a:xfrm>
        </p:spPr>
        <p:txBody>
          <a:bodyPr vert="horz" lIns="91440" tIns="45720" rIns="91440" bIns="45720" rtlCol="0" anchor="ctr">
            <a:norm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fld id="{4FAB73BC-B049-4115-A692-8D63A059BFB8}" type="slidenum">
              <a:rPr kumimoji="0" lang="en-US" sz="2800" b="1" i="0" u="none" strike="noStrike" kern="1200" cap="none" spc="0" normalizeH="0" baseline="0" noProof="0">
                <a:ln>
                  <a:noFill/>
                </a:ln>
                <a:solidFill>
                  <a:srgbClr val="D34817"/>
                </a:solidFill>
                <a:effectLst/>
                <a:uLnTx/>
                <a:uFillTx/>
                <a:latin typeface="Calibri" panose="020F0502020204030204"/>
                <a:ea typeface="+mn-ea"/>
                <a:cs typeface="+mn-cs"/>
              </a:rPr>
              <a:pPr marL="0" marR="0" lvl="0" indent="0" algn="l" defTabSz="457200" rtl="0" eaLnBrk="1" fontAlgn="auto" latinLnBrk="0" hangingPunct="1">
                <a:lnSpc>
                  <a:spcPct val="90000"/>
                </a:lnSpc>
                <a:spcBef>
                  <a:spcPts val="0"/>
                </a:spcBef>
                <a:spcAft>
                  <a:spcPts val="600"/>
                </a:spcAft>
                <a:buClrTx/>
                <a:buSzTx/>
                <a:buFontTx/>
                <a:buNone/>
                <a:tabLst/>
                <a:defRPr/>
              </a:pPr>
              <a:t>32</a:t>
            </a:fld>
            <a:endParaRPr kumimoji="0" lang="en-US" sz="2800" b="1" i="0" u="none" strike="noStrike" kern="1200" cap="none" spc="0" normalizeH="0" baseline="0" noProof="0">
              <a:ln>
                <a:noFill/>
              </a:ln>
              <a:solidFill>
                <a:srgbClr val="D3481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64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F4943-CE7F-F544-B6E3-292AF54A88A4}"/>
              </a:ext>
            </a:extLst>
          </p:cNvPr>
          <p:cNvSpPr>
            <a:spLocks noGrp="1"/>
          </p:cNvSpPr>
          <p:nvPr>
            <p:ph type="title"/>
          </p:nvPr>
        </p:nvSpPr>
        <p:spPr>
          <a:xfrm>
            <a:off x="7404968" y="37692"/>
            <a:ext cx="4470757" cy="1609344"/>
          </a:xfrm>
        </p:spPr>
        <p:txBody>
          <a:bodyPr>
            <a:normAutofit/>
          </a:bodyPr>
          <a:lstStyle/>
          <a:p>
            <a:r>
              <a:rPr lang="en-US" sz="3600" b="1" dirty="0"/>
              <a:t>Prototyping Model</a:t>
            </a:r>
          </a:p>
        </p:txBody>
      </p:sp>
      <p:pic>
        <p:nvPicPr>
          <p:cNvPr id="6" name="Picture 5">
            <a:extLst>
              <a:ext uri="{FF2B5EF4-FFF2-40B4-BE49-F238E27FC236}">
                <a16:creationId xmlns:a16="http://schemas.microsoft.com/office/drawing/2014/main" id="{A6BFE333-F0F2-A0D3-68EE-516D76E51A28}"/>
              </a:ext>
            </a:extLst>
          </p:cNvPr>
          <p:cNvPicPr>
            <a:picLocks noChangeAspect="1"/>
          </p:cNvPicPr>
          <p:nvPr/>
        </p:nvPicPr>
        <p:blipFill>
          <a:blip r:embed="rId3"/>
          <a:stretch>
            <a:fillRect/>
          </a:stretch>
        </p:blipFill>
        <p:spPr>
          <a:xfrm>
            <a:off x="0" y="757239"/>
            <a:ext cx="6912217" cy="5357812"/>
          </a:xfrm>
          <a:prstGeom prst="rect">
            <a:avLst/>
          </a:prstGeom>
        </p:spPr>
      </p:pic>
      <p:sp>
        <p:nvSpPr>
          <p:cNvPr id="3" name="Content Placeholder 2">
            <a:extLst>
              <a:ext uri="{FF2B5EF4-FFF2-40B4-BE49-F238E27FC236}">
                <a16:creationId xmlns:a16="http://schemas.microsoft.com/office/drawing/2014/main" id="{F1AA4560-D07A-EB4E-9134-AB30779D55FD}"/>
              </a:ext>
            </a:extLst>
          </p:cNvPr>
          <p:cNvSpPr>
            <a:spLocks noGrp="1"/>
          </p:cNvSpPr>
          <p:nvPr>
            <p:ph idx="1"/>
          </p:nvPr>
        </p:nvSpPr>
        <p:spPr>
          <a:xfrm>
            <a:off x="6700838" y="1500188"/>
            <a:ext cx="5250369" cy="5357812"/>
          </a:xfrm>
        </p:spPr>
        <p:txBody>
          <a:bodyPr>
            <a:noAutofit/>
          </a:bodyPr>
          <a:lstStyle/>
          <a:p>
            <a:pPr algn="just"/>
            <a:r>
              <a:rPr lang="en-US" sz="3000" i="1" dirty="0"/>
              <a:t>Prototyping </a:t>
            </a:r>
            <a:r>
              <a:rPr lang="en-US" sz="3000" dirty="0"/>
              <a:t>assists you and the customer to better understand what is to be built when requirements are fuzzy.</a:t>
            </a:r>
          </a:p>
          <a:p>
            <a:pPr algn="just"/>
            <a:r>
              <a:rPr lang="en-US" sz="3000" dirty="0"/>
              <a:t>When a customer just defines a set of general objectives for the software.</a:t>
            </a:r>
          </a:p>
          <a:p>
            <a:pPr algn="just"/>
            <a:r>
              <a:rPr lang="en-US" sz="3000" dirty="0"/>
              <a:t>A minimum viable product (</a:t>
            </a:r>
            <a:r>
              <a:rPr lang="en-US" sz="3000" b="1" dirty="0"/>
              <a:t>MVP</a:t>
            </a:r>
            <a:r>
              <a:rPr lang="en-US" sz="3000" dirty="0"/>
              <a:t>) can then be produced.</a:t>
            </a:r>
          </a:p>
          <a:p>
            <a:endParaRPr lang="en-US" sz="2500" dirty="0"/>
          </a:p>
        </p:txBody>
      </p:sp>
      <p:sp>
        <p:nvSpPr>
          <p:cNvPr id="4" name="Slide Number Placeholder 3">
            <a:extLst>
              <a:ext uri="{FF2B5EF4-FFF2-40B4-BE49-F238E27FC236}">
                <a16:creationId xmlns:a16="http://schemas.microsoft.com/office/drawing/2014/main" id="{8B461682-B6A1-7042-8C95-DBD36BC1B4CE}"/>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33</a:t>
            </a:fld>
            <a:endParaRPr lang="en-US"/>
          </a:p>
        </p:txBody>
      </p:sp>
    </p:spTree>
    <p:extLst>
      <p:ext uri="{BB962C8B-B14F-4D97-AF65-F5344CB8AC3E}">
        <p14:creationId xmlns:p14="http://schemas.microsoft.com/office/powerpoint/2010/main" val="398488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3" name="Oval 12">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E25F7105-BE7B-56BB-BC75-A7088938AB49}"/>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Types of prototyping</a:t>
            </a:r>
          </a:p>
        </p:txBody>
      </p:sp>
      <p:sp>
        <p:nvSpPr>
          <p:cNvPr id="16" name="Rectangle 15">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Rectangle 1">
            <a:extLst>
              <a:ext uri="{FF2B5EF4-FFF2-40B4-BE49-F238E27FC236}">
                <a16:creationId xmlns:a16="http://schemas.microsoft.com/office/drawing/2014/main" id="{682EB0CE-F405-633D-773E-C72113AD5D78}"/>
              </a:ext>
            </a:extLst>
          </p:cNvPr>
          <p:cNvSpPr>
            <a:spLocks noGrp="1" noChangeArrowheads="1"/>
          </p:cNvSpPr>
          <p:nvPr>
            <p:ph idx="1"/>
          </p:nvPr>
        </p:nvSpPr>
        <p:spPr bwMode="auto">
          <a:xfrm>
            <a:off x="5617886" y="468791"/>
            <a:ext cx="6333322" cy="58039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198375" numCol="1" anchor="ctr" anchorCtr="0" compatLnSpc="1">
            <a:prstTxWarp prst="textNoShape">
              <a:avLst/>
            </a:prstTxWarp>
            <a:normAutofit/>
          </a:bodyPr>
          <a:lstStyle/>
          <a:p>
            <a:pPr marL="0" marR="0" lvl="0" indent="0" algn="just" defTabSz="914400" rtl="0" eaLnBrk="0" fontAlgn="base" latinLnBrk="0" hangingPunct="0">
              <a:spcBef>
                <a:spcPct val="0"/>
              </a:spcBef>
              <a:spcAft>
                <a:spcPts val="600"/>
              </a:spcAft>
              <a:buClrTx/>
              <a:buSzTx/>
              <a:buFontTx/>
              <a:buChar char="•"/>
              <a:tabLst/>
            </a:pPr>
            <a:r>
              <a:rPr kumimoji="0" lang="en-US" altLang="en-US" sz="3300" b="0" i="0" u="none" strike="noStrike" cap="none" normalizeH="0" baseline="0" dirty="0">
                <a:ln>
                  <a:noFill/>
                </a:ln>
                <a:solidFill>
                  <a:srgbClr val="0070C0"/>
                </a:solidFill>
                <a:effectLst/>
                <a:latin typeface="Arial" panose="020B0604020202020204" pitchFamily="34" charset="0"/>
              </a:rPr>
              <a:t>Throwaway/Rapid Prototyping</a:t>
            </a:r>
            <a:r>
              <a:rPr kumimoji="0" lang="en-US" altLang="en-US" sz="3300" b="0" i="0" u="none" strike="noStrike" cap="none" normalizeH="0" baseline="0" dirty="0">
                <a:ln>
                  <a:noFill/>
                </a:ln>
                <a:effectLst/>
                <a:latin typeface="Arial" panose="020B0604020202020204" pitchFamily="34" charset="0"/>
              </a:rPr>
              <a:t>: </a:t>
            </a:r>
          </a:p>
          <a:p>
            <a:pPr marL="0" marR="0" lvl="0" indent="0" algn="just" defTabSz="914400" rtl="0" eaLnBrk="0" fontAlgn="base" latinLnBrk="0" hangingPunct="0">
              <a:spcBef>
                <a:spcPct val="0"/>
              </a:spcBef>
              <a:spcAft>
                <a:spcPts val="600"/>
              </a:spcAft>
              <a:buClrTx/>
              <a:buSzTx/>
              <a:buNone/>
              <a:tabLst/>
            </a:pPr>
            <a:r>
              <a:rPr kumimoji="0" lang="en-US" altLang="en-US" sz="3300" b="0" i="0" u="none" strike="noStrike" cap="none" normalizeH="0" baseline="0" dirty="0">
                <a:ln>
                  <a:noFill/>
                </a:ln>
                <a:effectLst/>
                <a:latin typeface="Arial" panose="020B0604020202020204" pitchFamily="34" charset="0"/>
              </a:rPr>
              <a:t>Quickly built and discarded after obtaining feedback.</a:t>
            </a:r>
          </a:p>
          <a:p>
            <a:pPr marL="0" marR="0" lvl="0" indent="0" algn="just" defTabSz="914400" rtl="0" eaLnBrk="0" fontAlgn="base" latinLnBrk="0" hangingPunct="0">
              <a:spcBef>
                <a:spcPct val="0"/>
              </a:spcBef>
              <a:spcAft>
                <a:spcPts val="600"/>
              </a:spcAft>
              <a:buClrTx/>
              <a:buSzTx/>
              <a:buFontTx/>
              <a:buChar char="•"/>
              <a:tabLst/>
            </a:pPr>
            <a:endParaRPr kumimoji="0" lang="en-US" altLang="en-US" sz="33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spcBef>
                <a:spcPct val="0"/>
              </a:spcBef>
              <a:spcAft>
                <a:spcPts val="600"/>
              </a:spcAft>
              <a:buClrTx/>
              <a:buSzTx/>
              <a:buNone/>
              <a:tabLst/>
            </a:pPr>
            <a:endParaRPr kumimoji="0" lang="en-US" altLang="en-US" sz="33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spcBef>
                <a:spcPct val="0"/>
              </a:spcBef>
              <a:spcAft>
                <a:spcPts val="600"/>
              </a:spcAft>
              <a:buClrTx/>
              <a:buSzTx/>
              <a:buFontTx/>
              <a:buChar char="•"/>
              <a:tabLst/>
            </a:pPr>
            <a:r>
              <a:rPr kumimoji="0" lang="en-US" altLang="en-US" sz="3300" b="0" i="0" u="none" strike="noStrike" cap="none" normalizeH="0" baseline="0" dirty="0">
                <a:ln>
                  <a:noFill/>
                </a:ln>
                <a:solidFill>
                  <a:srgbClr val="0070C0"/>
                </a:solidFill>
                <a:effectLst/>
                <a:latin typeface="Arial" panose="020B0604020202020204" pitchFamily="34" charset="0"/>
              </a:rPr>
              <a:t>Evolutionary Prototyping</a:t>
            </a:r>
            <a:r>
              <a:rPr kumimoji="0" lang="en-US" altLang="en-US" sz="3300" b="0" i="0" u="none" strike="noStrike" cap="none" normalizeH="0" baseline="0" dirty="0">
                <a:ln>
                  <a:noFill/>
                </a:ln>
                <a:effectLst/>
                <a:latin typeface="Arial" panose="020B0604020202020204" pitchFamily="34" charset="0"/>
              </a:rPr>
              <a:t>:</a:t>
            </a:r>
            <a:endParaRPr lang="en-US" altLang="en-US" sz="3300" dirty="0">
              <a:latin typeface="Arial" panose="020B0604020202020204" pitchFamily="34" charset="0"/>
            </a:endParaRPr>
          </a:p>
          <a:p>
            <a:pPr marL="0" marR="0" lvl="0" indent="0" algn="just" defTabSz="914400" rtl="0" eaLnBrk="0" fontAlgn="base" latinLnBrk="0" hangingPunct="0">
              <a:spcBef>
                <a:spcPct val="0"/>
              </a:spcBef>
              <a:spcAft>
                <a:spcPts val="600"/>
              </a:spcAft>
              <a:buClrTx/>
              <a:buSzTx/>
              <a:buNone/>
              <a:tabLst/>
            </a:pPr>
            <a:r>
              <a:rPr kumimoji="0" lang="en-US" altLang="en-US" sz="3300" b="0" i="0" u="none" strike="noStrike" cap="none" normalizeH="0" baseline="0" dirty="0">
                <a:ln>
                  <a:noFill/>
                </a:ln>
                <a:effectLst/>
                <a:latin typeface="Arial" panose="020B0604020202020204" pitchFamily="34" charset="0"/>
              </a:rPr>
              <a:t> Incremental development, refining the prototype based on user feedback.</a:t>
            </a:r>
          </a:p>
          <a:p>
            <a:pPr marL="0" marR="0" lvl="0" indent="0" defTabSz="914400" rtl="0" eaLnBrk="0" fontAlgn="base" latinLnBrk="0" hangingPunct="0">
              <a:spcBef>
                <a:spcPct val="0"/>
              </a:spcBef>
              <a:spcAft>
                <a:spcPts val="600"/>
              </a:spcAft>
              <a:buClrTx/>
              <a:buSzTx/>
              <a:buFontTx/>
              <a:buChar char="•"/>
              <a:tabLst/>
            </a:pPr>
            <a:endParaRPr kumimoji="0" lang="en-US" altLang="en-US" sz="33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kumimoji="0" lang="en-US" altLang="en-US" sz="3300" b="0" i="0" u="none" strike="noStrike" cap="none" normalizeH="0" baseline="0" dirty="0">
              <a:ln>
                <a:noFill/>
              </a:ln>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9A37497-5172-6192-F429-DFC9880FBF32}"/>
              </a:ext>
            </a:extLst>
          </p:cNvPr>
          <p:cNvSpPr>
            <a:spLocks noGrp="1"/>
          </p:cNvSpPr>
          <p:nvPr>
            <p:ph type="sldNum" sz="quarter" idx="12"/>
          </p:nvPr>
        </p:nvSpPr>
        <p:spPr>
          <a:xfrm>
            <a:off x="11311128" y="6272784"/>
            <a:ext cx="640080" cy="365125"/>
          </a:xfrm>
        </p:spPr>
        <p:txBody>
          <a:bodyPr>
            <a:normAutofit/>
          </a:bodyPr>
          <a:lstStyle/>
          <a:p>
            <a:pPr>
              <a:lnSpc>
                <a:spcPct val="90000"/>
              </a:lnSpc>
              <a:spcAft>
                <a:spcPts val="600"/>
              </a:spcAft>
            </a:pPr>
            <a:fld id="{4FAB73BC-B049-4115-A692-8D63A059BFB8}" type="slidenum">
              <a:rPr lang="en-US" sz="1900">
                <a:solidFill>
                  <a:schemeClr val="accent1"/>
                </a:solidFill>
              </a:rPr>
              <a:pPr>
                <a:lnSpc>
                  <a:spcPct val="90000"/>
                </a:lnSpc>
                <a:spcAft>
                  <a:spcPts val="600"/>
                </a:spcAft>
              </a:pPr>
              <a:t>34</a:t>
            </a:fld>
            <a:endParaRPr lang="en-US" sz="1900">
              <a:solidFill>
                <a:schemeClr val="accent1"/>
              </a:solidFill>
            </a:endParaRPr>
          </a:p>
        </p:txBody>
      </p:sp>
    </p:spTree>
    <p:extLst>
      <p:ext uri="{BB962C8B-B14F-4D97-AF65-F5344CB8AC3E}">
        <p14:creationId xmlns:p14="http://schemas.microsoft.com/office/powerpoint/2010/main" val="76956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3" name="Oval 12">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822732DA-57D1-C128-05C5-72FC4C10893E}"/>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Advantages of prototyping</a:t>
            </a:r>
          </a:p>
        </p:txBody>
      </p:sp>
      <p:sp>
        <p:nvSpPr>
          <p:cNvPr id="16" name="Rectangle 15">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Rectangle 1">
            <a:extLst>
              <a:ext uri="{FF2B5EF4-FFF2-40B4-BE49-F238E27FC236}">
                <a16:creationId xmlns:a16="http://schemas.microsoft.com/office/drawing/2014/main" id="{1DE2548A-10E5-FD29-2C08-1A951D58727F}"/>
              </a:ext>
            </a:extLst>
          </p:cNvPr>
          <p:cNvSpPr>
            <a:spLocks noGrp="1" noChangeArrowheads="1"/>
          </p:cNvSpPr>
          <p:nvPr>
            <p:ph idx="1"/>
          </p:nvPr>
        </p:nvSpPr>
        <p:spPr bwMode="auto">
          <a:xfrm>
            <a:off x="5617886" y="725393"/>
            <a:ext cx="6140727" cy="59125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198375" numCol="1" anchor="ctr" anchorCtr="0" compatLnSpc="1">
            <a:prstTxWarp prst="textNoShape">
              <a:avLst/>
            </a:prstTxWarp>
            <a:normAutofit lnSpcReduction="10000"/>
          </a:bodyPr>
          <a:lstStyle/>
          <a:p>
            <a:pPr marL="0" marR="0" lvl="0" indent="0" defTabSz="914400" rtl="0" eaLnBrk="0" fontAlgn="base" latinLnBrk="0" hangingPunct="0">
              <a:spcBef>
                <a:spcPct val="0"/>
              </a:spcBef>
              <a:spcAft>
                <a:spcPts val="600"/>
              </a:spcAft>
              <a:buClrTx/>
              <a:buSzTx/>
              <a:buFontTx/>
              <a:buChar char="•"/>
              <a:tabLst/>
            </a:pPr>
            <a:r>
              <a:rPr kumimoji="0" lang="en-US" altLang="en-US" sz="3500" b="1" i="0" u="none" strike="noStrike" cap="none" normalizeH="0" baseline="0" dirty="0">
                <a:ln>
                  <a:noFill/>
                </a:ln>
                <a:solidFill>
                  <a:srgbClr val="00B050"/>
                </a:solidFill>
                <a:effectLst/>
                <a:latin typeface="Söhne"/>
              </a:rPr>
              <a:t>User Involvement</a:t>
            </a:r>
            <a:r>
              <a:rPr kumimoji="0" lang="en-US" altLang="en-US" sz="3500" b="1" i="0" u="none" strike="noStrike" cap="none" normalizeH="0" baseline="0" dirty="0">
                <a:ln>
                  <a:noFill/>
                </a:ln>
                <a:effectLst/>
                <a:latin typeface="Söhne"/>
              </a:rPr>
              <a:t>:</a:t>
            </a:r>
            <a:r>
              <a:rPr kumimoji="0" lang="en-US" altLang="en-US" sz="3500" b="0" i="0" u="none" strike="noStrike" cap="none" normalizeH="0" baseline="0" dirty="0">
                <a:ln>
                  <a:noFill/>
                </a:ln>
                <a:effectLst/>
                <a:latin typeface="Söhne"/>
              </a:rPr>
              <a:t> Encourages active participation and feedback from end-users.</a:t>
            </a:r>
          </a:p>
          <a:p>
            <a:pPr marL="0" marR="0" lvl="0" indent="0" defTabSz="914400" rtl="0" eaLnBrk="0" fontAlgn="base" latinLnBrk="0" hangingPunct="0">
              <a:spcBef>
                <a:spcPct val="0"/>
              </a:spcBef>
              <a:spcAft>
                <a:spcPts val="600"/>
              </a:spcAft>
              <a:buClrTx/>
              <a:buSzTx/>
              <a:buFontTx/>
              <a:buChar char="•"/>
              <a:tabLst/>
            </a:pPr>
            <a:endParaRPr kumimoji="0" lang="en-US" altLang="en-US" sz="3500" b="0" i="0" u="none" strike="noStrike" cap="none" normalizeH="0" baseline="0" dirty="0">
              <a:ln>
                <a:noFill/>
              </a:ln>
              <a:effectLst/>
              <a:latin typeface="Söhne"/>
            </a:endParaRPr>
          </a:p>
          <a:p>
            <a:pPr marL="0" marR="0" lvl="0" indent="0" defTabSz="914400" rtl="0" eaLnBrk="0" fontAlgn="base" latinLnBrk="0" hangingPunct="0">
              <a:spcBef>
                <a:spcPct val="0"/>
              </a:spcBef>
              <a:spcAft>
                <a:spcPts val="600"/>
              </a:spcAft>
              <a:buClrTx/>
              <a:buSzTx/>
              <a:buFontTx/>
              <a:buChar char="•"/>
              <a:tabLst/>
            </a:pPr>
            <a:r>
              <a:rPr kumimoji="0" lang="en-US" altLang="en-US" sz="3500" b="1" i="0" u="none" strike="noStrike" cap="none" normalizeH="0" baseline="0" dirty="0">
                <a:ln>
                  <a:noFill/>
                </a:ln>
                <a:solidFill>
                  <a:srgbClr val="00B050"/>
                </a:solidFill>
                <a:effectLst/>
                <a:latin typeface="Söhne"/>
              </a:rPr>
              <a:t>Early Detection of Issues</a:t>
            </a:r>
            <a:r>
              <a:rPr kumimoji="0" lang="en-US" altLang="en-US" sz="3500" b="1" i="0" u="none" strike="noStrike" cap="none" normalizeH="0" baseline="0" dirty="0">
                <a:ln>
                  <a:noFill/>
                </a:ln>
                <a:effectLst/>
                <a:latin typeface="Söhne"/>
              </a:rPr>
              <a:t>:</a:t>
            </a:r>
            <a:r>
              <a:rPr kumimoji="0" lang="en-US" altLang="en-US" sz="3500" b="0" i="0" u="none" strike="noStrike" cap="none" normalizeH="0" baseline="0" dirty="0">
                <a:ln>
                  <a:noFill/>
                </a:ln>
                <a:effectLst/>
                <a:latin typeface="Söhne"/>
              </a:rPr>
              <a:t> Identifies problems and changes early in the development process.</a:t>
            </a:r>
          </a:p>
          <a:p>
            <a:pPr marL="0" marR="0" lvl="0" indent="0" defTabSz="914400" rtl="0" eaLnBrk="0" fontAlgn="base" latinLnBrk="0" hangingPunct="0">
              <a:spcBef>
                <a:spcPct val="0"/>
              </a:spcBef>
              <a:spcAft>
                <a:spcPts val="600"/>
              </a:spcAft>
              <a:buClrTx/>
              <a:buSzTx/>
              <a:buNone/>
              <a:tabLst/>
            </a:pPr>
            <a:endParaRPr kumimoji="0" lang="en-US" altLang="en-US" sz="3500" b="0" i="0" u="none" strike="noStrike" cap="none" normalizeH="0" baseline="0" dirty="0">
              <a:ln>
                <a:noFill/>
              </a:ln>
              <a:effectLst/>
              <a:latin typeface="Söhne"/>
            </a:endParaRPr>
          </a:p>
          <a:p>
            <a:pPr marL="0" marR="0" lvl="0" indent="0" defTabSz="914400" rtl="0" eaLnBrk="0" fontAlgn="base" latinLnBrk="0" hangingPunct="0">
              <a:spcBef>
                <a:spcPct val="0"/>
              </a:spcBef>
              <a:spcAft>
                <a:spcPts val="600"/>
              </a:spcAft>
              <a:buClrTx/>
              <a:buSzTx/>
              <a:buFontTx/>
              <a:buChar char="•"/>
              <a:tabLst/>
            </a:pPr>
            <a:r>
              <a:rPr kumimoji="0" lang="en-US" altLang="en-US" sz="3500" b="1" i="0" u="none" strike="noStrike" cap="none" normalizeH="0" baseline="0" dirty="0">
                <a:ln>
                  <a:noFill/>
                </a:ln>
                <a:solidFill>
                  <a:srgbClr val="00B050"/>
                </a:solidFill>
                <a:effectLst/>
                <a:latin typeface="Söhne"/>
              </a:rPr>
              <a:t>Flexible Changes</a:t>
            </a:r>
            <a:r>
              <a:rPr kumimoji="0" lang="en-US" altLang="en-US" sz="3500" b="1" i="0" u="none" strike="noStrike" cap="none" normalizeH="0" baseline="0" dirty="0">
                <a:ln>
                  <a:noFill/>
                </a:ln>
                <a:effectLst/>
                <a:latin typeface="Söhne"/>
              </a:rPr>
              <a:t>:</a:t>
            </a:r>
            <a:r>
              <a:rPr kumimoji="0" lang="en-US" altLang="en-US" sz="3500" b="0" i="0" u="none" strike="noStrike" cap="none" normalizeH="0" baseline="0" dirty="0">
                <a:ln>
                  <a:noFill/>
                </a:ln>
                <a:effectLst/>
                <a:latin typeface="Söhne"/>
              </a:rPr>
              <a:t> Allows for changes in requirements during development.</a:t>
            </a:r>
            <a:br>
              <a:rPr kumimoji="0" lang="en-US" altLang="en-US" sz="3100" b="0" i="0" u="none" strike="noStrike" cap="none" normalizeH="0" baseline="0" dirty="0">
                <a:ln>
                  <a:noFill/>
                </a:ln>
                <a:effectLst/>
              </a:rPr>
            </a:br>
            <a:endParaRPr kumimoji="0" lang="en-US" altLang="en-US" sz="3100" b="0" i="0" u="none" strike="noStrike" cap="none" normalizeH="0" baseline="0" dirty="0">
              <a:ln>
                <a:noFill/>
              </a:ln>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7D7F6211-A734-52FC-9278-EF53EE5B0CB3}"/>
              </a:ext>
            </a:extLst>
          </p:cNvPr>
          <p:cNvSpPr>
            <a:spLocks noGrp="1"/>
          </p:cNvSpPr>
          <p:nvPr>
            <p:ph type="sldNum" sz="quarter" idx="12"/>
          </p:nvPr>
        </p:nvSpPr>
        <p:spPr>
          <a:xfrm>
            <a:off x="11311128" y="6272784"/>
            <a:ext cx="640080" cy="365125"/>
          </a:xfrm>
        </p:spPr>
        <p:txBody>
          <a:bodyPr>
            <a:normAutofit/>
          </a:bodyPr>
          <a:lstStyle/>
          <a:p>
            <a:pPr>
              <a:lnSpc>
                <a:spcPct val="90000"/>
              </a:lnSpc>
              <a:spcAft>
                <a:spcPts val="600"/>
              </a:spcAft>
            </a:pPr>
            <a:fld id="{4FAB73BC-B049-4115-A692-8D63A059BFB8}" type="slidenum">
              <a:rPr lang="en-US" sz="1900">
                <a:solidFill>
                  <a:schemeClr val="accent1"/>
                </a:solidFill>
              </a:rPr>
              <a:pPr>
                <a:lnSpc>
                  <a:spcPct val="90000"/>
                </a:lnSpc>
                <a:spcAft>
                  <a:spcPts val="600"/>
                </a:spcAft>
              </a:pPr>
              <a:t>35</a:t>
            </a:fld>
            <a:endParaRPr lang="en-US" sz="1900">
              <a:solidFill>
                <a:schemeClr val="accent1"/>
              </a:solidFill>
            </a:endParaRPr>
          </a:p>
        </p:txBody>
      </p:sp>
    </p:spTree>
    <p:extLst>
      <p:ext uri="{BB962C8B-B14F-4D97-AF65-F5344CB8AC3E}">
        <p14:creationId xmlns:p14="http://schemas.microsoft.com/office/powerpoint/2010/main" val="3373645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E9DB-2C14-8D23-A4EF-76DCD1A30F48}"/>
              </a:ext>
            </a:extLst>
          </p:cNvPr>
          <p:cNvSpPr>
            <a:spLocks noGrp="1"/>
          </p:cNvSpPr>
          <p:nvPr>
            <p:ph type="title"/>
          </p:nvPr>
        </p:nvSpPr>
        <p:spPr/>
        <p:txBody>
          <a:bodyPr/>
          <a:lstStyle/>
          <a:p>
            <a:r>
              <a:rPr lang="en-US" dirty="0">
                <a:solidFill>
                  <a:srgbClr val="FF0000"/>
                </a:solidFill>
              </a:rPr>
              <a:t>Challenges </a:t>
            </a:r>
            <a:r>
              <a:rPr lang="en-US" dirty="0"/>
              <a:t>of prototyping</a:t>
            </a:r>
          </a:p>
        </p:txBody>
      </p:sp>
      <p:sp>
        <p:nvSpPr>
          <p:cNvPr id="3" name="Content Placeholder 2">
            <a:extLst>
              <a:ext uri="{FF2B5EF4-FFF2-40B4-BE49-F238E27FC236}">
                <a16:creationId xmlns:a16="http://schemas.microsoft.com/office/drawing/2014/main" id="{C995EE33-6536-A9BB-28E3-9A5D4960EE5E}"/>
              </a:ext>
            </a:extLst>
          </p:cNvPr>
          <p:cNvSpPr>
            <a:spLocks noGrp="1"/>
          </p:cNvSpPr>
          <p:nvPr>
            <p:ph idx="1"/>
          </p:nvPr>
        </p:nvSpPr>
        <p:spPr>
          <a:xfrm>
            <a:off x="400050" y="2121408"/>
            <a:ext cx="11372850" cy="4050792"/>
          </a:xfrm>
        </p:spPr>
        <p:txBody>
          <a:bodyPr/>
          <a:lstStyle/>
          <a:p>
            <a:pPr algn="just">
              <a:buFont typeface="Arial" panose="020B0604020202020204" pitchFamily="34" charset="0"/>
              <a:buChar char="•"/>
            </a:pPr>
            <a:r>
              <a:rPr lang="en-US" b="1" i="0" dirty="0">
                <a:solidFill>
                  <a:srgbClr val="FF0000"/>
                </a:solidFill>
                <a:effectLst/>
                <a:latin typeface="Söhne"/>
              </a:rPr>
              <a:t>Time-Consuming</a:t>
            </a:r>
            <a:r>
              <a:rPr lang="en-US" b="1" i="0" dirty="0">
                <a:solidFill>
                  <a:srgbClr val="374151"/>
                </a:solidFill>
                <a:effectLst/>
                <a:latin typeface="Söhne"/>
              </a:rPr>
              <a:t>:</a:t>
            </a:r>
            <a:r>
              <a:rPr lang="en-US" b="0" i="0" dirty="0">
                <a:solidFill>
                  <a:srgbClr val="374151"/>
                </a:solidFill>
                <a:effectLst/>
                <a:latin typeface="Söhne"/>
              </a:rPr>
              <a:t> Iterative nature may extend development time.</a:t>
            </a:r>
          </a:p>
          <a:p>
            <a:pPr algn="just">
              <a:buFont typeface="Arial" panose="020B0604020202020204" pitchFamily="34" charset="0"/>
              <a:buChar char="•"/>
            </a:pPr>
            <a:r>
              <a:rPr lang="en-US" b="1" i="0" dirty="0">
                <a:solidFill>
                  <a:srgbClr val="FF0000"/>
                </a:solidFill>
                <a:effectLst/>
                <a:latin typeface="Söhne"/>
              </a:rPr>
              <a:t>Incomplete Functionality</a:t>
            </a:r>
            <a:r>
              <a:rPr lang="en-US" b="1" i="0" dirty="0">
                <a:solidFill>
                  <a:srgbClr val="374151"/>
                </a:solidFill>
                <a:effectLst/>
                <a:latin typeface="Söhne"/>
              </a:rPr>
              <a:t>:</a:t>
            </a:r>
            <a:r>
              <a:rPr lang="en-US" b="0" i="0" dirty="0">
                <a:solidFill>
                  <a:srgbClr val="374151"/>
                </a:solidFill>
                <a:effectLst/>
                <a:latin typeface="Söhne"/>
              </a:rPr>
              <a:t> Early prototypes might lack full functionality.</a:t>
            </a:r>
          </a:p>
          <a:p>
            <a:pPr algn="just">
              <a:buFont typeface="Arial" panose="020B0604020202020204" pitchFamily="34" charset="0"/>
              <a:buChar char="•"/>
            </a:pPr>
            <a:r>
              <a:rPr lang="en-US" b="1" i="0" dirty="0">
                <a:solidFill>
                  <a:srgbClr val="FF0000"/>
                </a:solidFill>
                <a:effectLst/>
                <a:latin typeface="Söhne"/>
              </a:rPr>
              <a:t>Miscommunication</a:t>
            </a:r>
            <a:r>
              <a:rPr lang="en-US" b="1" i="0" dirty="0">
                <a:solidFill>
                  <a:srgbClr val="374151"/>
                </a:solidFill>
                <a:effectLst/>
                <a:latin typeface="Söhne"/>
              </a:rPr>
              <a:t>:</a:t>
            </a:r>
            <a:r>
              <a:rPr lang="en-US" b="0" i="0" dirty="0">
                <a:solidFill>
                  <a:srgbClr val="374151"/>
                </a:solidFill>
                <a:effectLst/>
                <a:latin typeface="Söhne"/>
              </a:rPr>
              <a:t> Potential for misunderstandings between developers and users.</a:t>
            </a:r>
          </a:p>
          <a:p>
            <a:endParaRPr lang="en-US" dirty="0"/>
          </a:p>
        </p:txBody>
      </p:sp>
      <p:sp>
        <p:nvSpPr>
          <p:cNvPr id="4" name="Slide Number Placeholder 3">
            <a:extLst>
              <a:ext uri="{FF2B5EF4-FFF2-40B4-BE49-F238E27FC236}">
                <a16:creationId xmlns:a16="http://schemas.microsoft.com/office/drawing/2014/main" id="{FBA1A8D7-AA29-6873-D0CB-F30562659AA5}"/>
              </a:ext>
            </a:extLst>
          </p:cNvPr>
          <p:cNvSpPr>
            <a:spLocks noGrp="1"/>
          </p:cNvSpPr>
          <p:nvPr>
            <p:ph type="sldNum" sz="quarter" idx="12"/>
          </p:nvPr>
        </p:nvSpPr>
        <p:spPr/>
        <p:txBody>
          <a:body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3314473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FB0A-37C0-F814-8933-B03488AD1E5F}"/>
              </a:ext>
            </a:extLst>
          </p:cNvPr>
          <p:cNvSpPr>
            <a:spLocks noGrp="1"/>
          </p:cNvSpPr>
          <p:nvPr>
            <p:ph type="title"/>
          </p:nvPr>
        </p:nvSpPr>
        <p:spPr>
          <a:xfrm>
            <a:off x="188975" y="70294"/>
            <a:ext cx="12255437" cy="1287019"/>
          </a:xfrm>
        </p:spPr>
        <p:txBody>
          <a:bodyPr>
            <a:normAutofit fontScale="90000"/>
          </a:bodyPr>
          <a:lstStyle/>
          <a:p>
            <a:r>
              <a:rPr lang="en-US" sz="4500" dirty="0"/>
              <a:t>PROTOTYPING : REAL WORLD EXAMPLES AND TOOLS</a:t>
            </a:r>
          </a:p>
        </p:txBody>
      </p:sp>
      <p:sp>
        <p:nvSpPr>
          <p:cNvPr id="3" name="Content Placeholder 2">
            <a:extLst>
              <a:ext uri="{FF2B5EF4-FFF2-40B4-BE49-F238E27FC236}">
                <a16:creationId xmlns:a16="http://schemas.microsoft.com/office/drawing/2014/main" id="{224FE0E2-2815-E96C-25DA-C56388CCD2D6}"/>
              </a:ext>
            </a:extLst>
          </p:cNvPr>
          <p:cNvSpPr>
            <a:spLocks noGrp="1"/>
          </p:cNvSpPr>
          <p:nvPr>
            <p:ph idx="1"/>
          </p:nvPr>
        </p:nvSpPr>
        <p:spPr>
          <a:xfrm>
            <a:off x="188976" y="1528763"/>
            <a:ext cx="12003024" cy="5258943"/>
          </a:xfrm>
        </p:spPr>
        <p:txBody>
          <a:bodyPr>
            <a:normAutofit/>
          </a:bodyPr>
          <a:lstStyle/>
          <a:p>
            <a:pPr algn="l">
              <a:buFont typeface="Arial" panose="020B0604020202020204" pitchFamily="34" charset="0"/>
              <a:buChar char="•"/>
            </a:pPr>
            <a:r>
              <a:rPr lang="en-US" b="1" i="0" dirty="0">
                <a:solidFill>
                  <a:srgbClr val="374151"/>
                </a:solidFill>
                <a:effectLst/>
                <a:latin typeface="Söhne"/>
              </a:rPr>
              <a:t>Mobile App Development:</a:t>
            </a:r>
            <a:r>
              <a:rPr lang="en-US" b="0" i="0" dirty="0">
                <a:solidFill>
                  <a:srgbClr val="374151"/>
                </a:solidFill>
                <a:effectLst/>
                <a:latin typeface="Söhne"/>
              </a:rPr>
              <a:t> Prototyping is commonly used for mobile applications to refine user interfaces.</a:t>
            </a:r>
          </a:p>
          <a:p>
            <a:pPr algn="l">
              <a:buFont typeface="Arial" panose="020B0604020202020204" pitchFamily="34" charset="0"/>
              <a:buChar char="•"/>
            </a:pPr>
            <a:r>
              <a:rPr lang="en-US" b="1" i="0" dirty="0">
                <a:solidFill>
                  <a:srgbClr val="374151"/>
                </a:solidFill>
                <a:effectLst/>
                <a:latin typeface="Söhne"/>
              </a:rPr>
              <a:t>Web Development:</a:t>
            </a:r>
            <a:r>
              <a:rPr lang="en-US" b="0" i="0" dirty="0">
                <a:solidFill>
                  <a:srgbClr val="374151"/>
                </a:solidFill>
                <a:effectLst/>
                <a:latin typeface="Söhne"/>
              </a:rPr>
              <a:t> Rapid prototyping is effective for user experience testing in web development.</a:t>
            </a:r>
          </a:p>
          <a:p>
            <a:pPr algn="l">
              <a:buFont typeface="Arial" panose="020B0604020202020204" pitchFamily="34" charset="0"/>
              <a:buChar char="•"/>
            </a:pPr>
            <a:r>
              <a:rPr lang="en-US" b="1" i="0" dirty="0">
                <a:solidFill>
                  <a:srgbClr val="FF0000"/>
                </a:solidFill>
                <a:effectLst/>
                <a:latin typeface="Söhne"/>
              </a:rPr>
              <a:t>Balsamiq</a:t>
            </a:r>
            <a:r>
              <a:rPr lang="en-US" b="1" i="0" dirty="0">
                <a:solidFill>
                  <a:srgbClr val="374151"/>
                </a:solidFill>
                <a:effectLst/>
                <a:latin typeface="Söhne"/>
              </a:rPr>
              <a:t>, </a:t>
            </a:r>
            <a:r>
              <a:rPr lang="en-US" b="1" i="0" dirty="0">
                <a:solidFill>
                  <a:srgbClr val="FF0000"/>
                </a:solidFill>
                <a:effectLst/>
                <a:latin typeface="Söhne"/>
              </a:rPr>
              <a:t>Axure</a:t>
            </a:r>
            <a:r>
              <a:rPr lang="en-US" b="1" i="0" dirty="0">
                <a:solidFill>
                  <a:srgbClr val="374151"/>
                </a:solidFill>
                <a:effectLst/>
                <a:latin typeface="Söhne"/>
              </a:rPr>
              <a:t>, </a:t>
            </a:r>
            <a:r>
              <a:rPr lang="en-US" b="1" i="0" dirty="0">
                <a:solidFill>
                  <a:srgbClr val="FF0000"/>
                </a:solidFill>
                <a:effectLst/>
                <a:latin typeface="Söhne"/>
              </a:rPr>
              <a:t>Sketch</a:t>
            </a:r>
            <a:r>
              <a:rPr lang="en-US" b="1" i="0" dirty="0">
                <a:solidFill>
                  <a:srgbClr val="374151"/>
                </a:solidFill>
                <a:effectLst/>
                <a:latin typeface="Söhne"/>
              </a:rPr>
              <a:t>:</a:t>
            </a:r>
            <a:r>
              <a:rPr lang="en-US" b="0" i="0" dirty="0">
                <a:solidFill>
                  <a:srgbClr val="374151"/>
                </a:solidFill>
                <a:effectLst/>
                <a:latin typeface="Söhne"/>
              </a:rPr>
              <a:t> Popular tools for creating wireframes and interactive prototypes.</a:t>
            </a:r>
          </a:p>
          <a:p>
            <a:pPr algn="l">
              <a:buFont typeface="Arial" panose="020B0604020202020204" pitchFamily="34" charset="0"/>
              <a:buChar char="•"/>
            </a:pPr>
            <a:r>
              <a:rPr lang="en-US" b="1" i="0" dirty="0">
                <a:solidFill>
                  <a:srgbClr val="FF0000"/>
                </a:solidFill>
                <a:effectLst/>
                <a:latin typeface="Söhne"/>
              </a:rPr>
              <a:t>Figma</a:t>
            </a:r>
            <a:r>
              <a:rPr lang="en-US" b="1" i="0" dirty="0">
                <a:solidFill>
                  <a:srgbClr val="374151"/>
                </a:solidFill>
                <a:effectLst/>
                <a:latin typeface="Söhne"/>
              </a:rPr>
              <a:t>:</a:t>
            </a:r>
            <a:r>
              <a:rPr lang="en-US" b="0" i="0" dirty="0">
                <a:solidFill>
                  <a:srgbClr val="374151"/>
                </a:solidFill>
                <a:effectLst/>
                <a:latin typeface="Söhne"/>
              </a:rPr>
              <a:t> Collaboration platforms for sharing and testing prototypes.</a:t>
            </a:r>
          </a:p>
          <a:p>
            <a:endParaRPr lang="en-US" dirty="0"/>
          </a:p>
        </p:txBody>
      </p:sp>
      <p:sp>
        <p:nvSpPr>
          <p:cNvPr id="4" name="Slide Number Placeholder 3">
            <a:extLst>
              <a:ext uri="{FF2B5EF4-FFF2-40B4-BE49-F238E27FC236}">
                <a16:creationId xmlns:a16="http://schemas.microsoft.com/office/drawing/2014/main" id="{190164F3-AD8C-4C13-A0FC-6D40AD903862}"/>
              </a:ext>
            </a:extLst>
          </p:cNvPr>
          <p:cNvSpPr>
            <a:spLocks noGrp="1"/>
          </p:cNvSpPr>
          <p:nvPr>
            <p:ph type="sldNum" sz="quarter" idx="12"/>
          </p:nvPr>
        </p:nvSpPr>
        <p:spPr/>
        <p:txBody>
          <a:bodyPr/>
          <a:lstStyle/>
          <a:p>
            <a:fld id="{4FAB73BC-B049-4115-A692-8D63A059BFB8}" type="slidenum">
              <a:rPr lang="en-US" smtClean="0"/>
              <a:pPr/>
              <a:t>37</a:t>
            </a:fld>
            <a:endParaRPr lang="en-US" dirty="0"/>
          </a:p>
        </p:txBody>
      </p:sp>
    </p:spTree>
    <p:extLst>
      <p:ext uri="{BB962C8B-B14F-4D97-AF65-F5344CB8AC3E}">
        <p14:creationId xmlns:p14="http://schemas.microsoft.com/office/powerpoint/2010/main" val="2973022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D848C-6803-16C6-1A04-7C027F717482}"/>
              </a:ext>
            </a:extLst>
          </p:cNvPr>
          <p:cNvSpPr>
            <a:spLocks noGrp="1"/>
          </p:cNvSpPr>
          <p:nvPr>
            <p:ph type="title"/>
          </p:nvPr>
        </p:nvSpPr>
        <p:spPr/>
        <p:txBody>
          <a:bodyPr/>
          <a:lstStyle/>
          <a:p>
            <a:r>
              <a:rPr lang="en-US" dirty="0"/>
              <a:t>EXERCISE (optional)</a:t>
            </a:r>
          </a:p>
        </p:txBody>
      </p:sp>
      <p:sp>
        <p:nvSpPr>
          <p:cNvPr id="3" name="Content Placeholder 2">
            <a:extLst>
              <a:ext uri="{FF2B5EF4-FFF2-40B4-BE49-F238E27FC236}">
                <a16:creationId xmlns:a16="http://schemas.microsoft.com/office/drawing/2014/main" id="{61F35ED5-0F82-7875-01DF-885DE66E53DF}"/>
              </a:ext>
            </a:extLst>
          </p:cNvPr>
          <p:cNvSpPr>
            <a:spLocks noGrp="1"/>
          </p:cNvSpPr>
          <p:nvPr>
            <p:ph idx="1"/>
          </p:nvPr>
        </p:nvSpPr>
        <p:spPr>
          <a:xfrm>
            <a:off x="642938" y="2121408"/>
            <a:ext cx="11187112" cy="4050792"/>
          </a:xfrm>
        </p:spPr>
        <p:txBody>
          <a:bodyPr/>
          <a:lstStyle/>
          <a:p>
            <a:pPr algn="just">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Create a wireframe prototype for a weather application screen using Balsamiq.</a:t>
            </a:r>
          </a:p>
          <a:p>
            <a:pPr marL="0" indent="0" algn="just">
              <a:buNone/>
            </a:pPr>
            <a:endParaRPr lang="en-US" b="0" i="0" dirty="0">
              <a:solidFill>
                <a:srgbClr val="374151"/>
              </a:solidFill>
              <a:effectLst/>
              <a:latin typeface="Söhne"/>
            </a:endParaRPr>
          </a:p>
          <a:p>
            <a:pPr algn="just">
              <a:buFont typeface="Arial" panose="020B0604020202020204" pitchFamily="34" charset="0"/>
              <a:buChar char="•"/>
            </a:pPr>
            <a:r>
              <a:rPr lang="en-US" b="1" i="0" dirty="0">
                <a:solidFill>
                  <a:srgbClr val="374151"/>
                </a:solidFill>
                <a:effectLst/>
                <a:latin typeface="Söhne"/>
              </a:rPr>
              <a:t>Scenario</a:t>
            </a:r>
            <a:r>
              <a:rPr lang="en-US" b="0" i="0" dirty="0">
                <a:solidFill>
                  <a:srgbClr val="374151"/>
                </a:solidFill>
                <a:effectLst/>
                <a:latin typeface="Söhne"/>
              </a:rPr>
              <a:t>: Design a user-friendly interface providing current weather information, short-term forecast, and city selection.</a:t>
            </a:r>
          </a:p>
          <a:p>
            <a:endParaRPr lang="en-US" dirty="0"/>
          </a:p>
        </p:txBody>
      </p:sp>
      <p:sp>
        <p:nvSpPr>
          <p:cNvPr id="4" name="Slide Number Placeholder 3">
            <a:extLst>
              <a:ext uri="{FF2B5EF4-FFF2-40B4-BE49-F238E27FC236}">
                <a16:creationId xmlns:a16="http://schemas.microsoft.com/office/drawing/2014/main" id="{7E01BD38-79A9-3359-E596-D89C44AC1E56}"/>
              </a:ext>
            </a:extLst>
          </p:cNvPr>
          <p:cNvSpPr>
            <a:spLocks noGrp="1"/>
          </p:cNvSpPr>
          <p:nvPr>
            <p:ph type="sldNum" sz="quarter" idx="12"/>
          </p:nvPr>
        </p:nvSpPr>
        <p:spPr/>
        <p:txBody>
          <a:bodyPr/>
          <a:lstStyle/>
          <a:p>
            <a:fld id="{4FAB73BC-B049-4115-A692-8D63A059BFB8}" type="slidenum">
              <a:rPr lang="en-US" smtClean="0"/>
              <a:pPr/>
              <a:t>38</a:t>
            </a:fld>
            <a:endParaRPr lang="en-US" dirty="0"/>
          </a:p>
        </p:txBody>
      </p:sp>
    </p:spTree>
    <p:extLst>
      <p:ext uri="{BB962C8B-B14F-4D97-AF65-F5344CB8AC3E}">
        <p14:creationId xmlns:p14="http://schemas.microsoft.com/office/powerpoint/2010/main" val="1174850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useBgFill="1">
        <p:nvSpPr>
          <p:cNvPr id="19" name="Rectangle 18">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22" name="Oval 21">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0F0759EC-FA3A-2204-DA22-68B02A37C5D1}"/>
              </a:ext>
            </a:extLst>
          </p:cNvPr>
          <p:cNvSpPr>
            <a:spLocks noGrp="1"/>
          </p:cNvSpPr>
          <p:nvPr>
            <p:ph type="title"/>
          </p:nvPr>
        </p:nvSpPr>
        <p:spPr>
          <a:xfrm>
            <a:off x="1717507" y="1316890"/>
            <a:ext cx="4606394" cy="4224216"/>
          </a:xfrm>
        </p:spPr>
        <p:txBody>
          <a:bodyPr vert="horz" lIns="91440" tIns="45720" rIns="91440" bIns="45720" rtlCol="0" anchor="ctr">
            <a:normAutofit/>
          </a:bodyPr>
          <a:lstStyle/>
          <a:p>
            <a:pPr algn="ctr">
              <a:lnSpc>
                <a:spcPct val="80000"/>
              </a:lnSpc>
            </a:pPr>
            <a:r>
              <a:rPr lang="en-US" sz="6000" dirty="0">
                <a:solidFill>
                  <a:srgbClr val="FFFFFF"/>
                </a:solidFill>
              </a:rPr>
              <a:t>AGILE MODELS</a:t>
            </a:r>
          </a:p>
        </p:txBody>
      </p:sp>
      <p:sp>
        <p:nvSpPr>
          <p:cNvPr id="25" name="Rectangle 24">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C3005CB-E6A4-5604-1456-60B16A743825}"/>
              </a:ext>
            </a:extLst>
          </p:cNvPr>
          <p:cNvSpPr>
            <a:spLocks noGrp="1"/>
          </p:cNvSpPr>
          <p:nvPr>
            <p:ph type="sldNum" sz="quarter" idx="12"/>
          </p:nvPr>
        </p:nvSpPr>
        <p:spPr>
          <a:xfrm>
            <a:off x="11311003" y="6215530"/>
            <a:ext cx="713983" cy="479632"/>
          </a:xfrm>
        </p:spPr>
        <p:txBody>
          <a:bodyPr vert="horz" lIns="91440" tIns="45720" rIns="91440" bIns="45720" rtlCol="0" anchor="ctr">
            <a:norm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fld id="{4FAB73BC-B049-4115-A692-8D63A059BFB8}" type="slidenum">
              <a:rPr kumimoji="0" lang="en-US" sz="2800" b="1" i="0" u="none" strike="noStrike" kern="1200" cap="none" spc="0" normalizeH="0" baseline="0" noProof="0">
                <a:ln>
                  <a:noFill/>
                </a:ln>
                <a:solidFill>
                  <a:srgbClr val="D34817"/>
                </a:solidFill>
                <a:effectLst/>
                <a:uLnTx/>
                <a:uFillTx/>
                <a:latin typeface="Calibri" panose="020F0502020204030204"/>
                <a:ea typeface="+mn-ea"/>
                <a:cs typeface="+mn-cs"/>
              </a:rPr>
              <a:pPr marL="0" marR="0" lvl="0" indent="0" algn="l" defTabSz="457200" rtl="0" eaLnBrk="1" fontAlgn="auto" latinLnBrk="0" hangingPunct="1">
                <a:lnSpc>
                  <a:spcPct val="90000"/>
                </a:lnSpc>
                <a:spcBef>
                  <a:spcPts val="0"/>
                </a:spcBef>
                <a:spcAft>
                  <a:spcPts val="600"/>
                </a:spcAft>
                <a:buClrTx/>
                <a:buSzTx/>
                <a:buFontTx/>
                <a:buNone/>
                <a:tabLst/>
                <a:defRPr/>
              </a:pPr>
              <a:t>39</a:t>
            </a:fld>
            <a:endParaRPr kumimoji="0" lang="en-US" sz="2800" b="1" i="0" u="none" strike="noStrike" kern="1200" cap="none" spc="0" normalizeH="0" baseline="0" noProof="0">
              <a:ln>
                <a:noFill/>
              </a:ln>
              <a:solidFill>
                <a:srgbClr val="D3481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97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C4C5769-E723-4A1E-B4F6-F6BB27AE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4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878380D-0E99-4278-9939-702074B8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6" y="643466"/>
            <a:ext cx="3682727" cy="5571067"/>
          </a:xfrm>
        </p:spPr>
        <p:txBody>
          <a:bodyPr>
            <a:normAutofit/>
          </a:bodyPr>
          <a:lstStyle/>
          <a:p>
            <a:pPr algn="r"/>
            <a:r>
              <a:rPr lang="en-US" sz="4800" b="1" i="0">
                <a:solidFill>
                  <a:srgbClr val="FFFFFF"/>
                </a:solidFill>
                <a:effectLst/>
                <a:latin typeface="Söhne"/>
              </a:rPr>
              <a:t>Initiating a Software Project</a:t>
            </a:r>
            <a:br>
              <a:rPr lang="en-US" sz="4800" b="0" i="0">
                <a:solidFill>
                  <a:srgbClr val="FFFFFF"/>
                </a:solidFill>
                <a:effectLst/>
                <a:latin typeface="Söhne"/>
              </a:rPr>
            </a:br>
            <a:br>
              <a:rPr lang="en-US" sz="4800">
                <a:solidFill>
                  <a:srgbClr val="FFFFFF"/>
                </a:solidFill>
              </a:rPr>
            </a:br>
            <a:endParaRPr lang="en-US" sz="4800">
              <a:solidFill>
                <a:srgbClr val="FFFFFF"/>
              </a:solidFill>
            </a:endParaRPr>
          </a:p>
        </p:txBody>
      </p:sp>
      <p:sp>
        <p:nvSpPr>
          <p:cNvPr id="27" name="Oval 26">
            <a:extLst>
              <a:ext uri="{FF2B5EF4-FFF2-40B4-BE49-F238E27FC236}">
                <a16:creationId xmlns:a16="http://schemas.microsoft.com/office/drawing/2014/main" id="{75A92D53-A461-451B-87E6-8746F6FC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 name="Content Placeholder 2"/>
          <p:cNvSpPr>
            <a:spLocks noGrp="1"/>
          </p:cNvSpPr>
          <p:nvPr>
            <p:ph idx="1"/>
          </p:nvPr>
        </p:nvSpPr>
        <p:spPr>
          <a:xfrm>
            <a:off x="4718544" y="220377"/>
            <a:ext cx="7140381" cy="6466790"/>
          </a:xfrm>
        </p:spPr>
        <p:txBody>
          <a:bodyPr anchor="ctr">
            <a:normAutofit/>
          </a:bodyPr>
          <a:lstStyle/>
          <a:p>
            <a:pPr algn="just"/>
            <a:r>
              <a:rPr lang="en-US" sz="3000" b="0" i="0" dirty="0">
                <a:effectLst/>
                <a:latin typeface="Times New Roman" panose="02020603050405020304" pitchFamily="18" charset="0"/>
                <a:cs typeface="Times New Roman" panose="02020603050405020304" pitchFamily="18" charset="0"/>
              </a:rPr>
              <a:t>Starting a software project involves</a:t>
            </a:r>
            <a:r>
              <a:rPr lang="en-US" sz="3000" dirty="0">
                <a:latin typeface="Times New Roman" panose="02020603050405020304" pitchFamily="18" charset="0"/>
                <a:cs typeface="Times New Roman" panose="02020603050405020304" pitchFamily="18" charset="0"/>
              </a:rPr>
              <a:t> d</a:t>
            </a:r>
            <a:r>
              <a:rPr lang="en-US" sz="3000" b="0" i="0" dirty="0">
                <a:effectLst/>
                <a:latin typeface="Times New Roman" panose="02020603050405020304" pitchFamily="18" charset="0"/>
                <a:cs typeface="Times New Roman" panose="02020603050405020304" pitchFamily="18" charset="0"/>
              </a:rPr>
              <a:t>efining the “Business </a:t>
            </a:r>
            <a:r>
              <a:rPr lang="en-US" sz="3000" dirty="0">
                <a:latin typeface="Times New Roman" panose="02020603050405020304" pitchFamily="18" charset="0"/>
                <a:cs typeface="Times New Roman" panose="02020603050405020304" pitchFamily="18" charset="0"/>
              </a:rPr>
              <a:t>G</a:t>
            </a:r>
            <a:r>
              <a:rPr lang="en-US" sz="3000" b="0" i="0" dirty="0">
                <a:effectLst/>
                <a:latin typeface="Times New Roman" panose="02020603050405020304" pitchFamily="18" charset="0"/>
                <a:cs typeface="Times New Roman" panose="02020603050405020304" pitchFamily="18" charset="0"/>
              </a:rPr>
              <a:t>oal” as a first step.</a:t>
            </a:r>
          </a:p>
          <a:p>
            <a:pPr algn="just"/>
            <a:endParaRPr lang="en-US" sz="3000" dirty="0">
              <a:latin typeface="Times New Roman" panose="02020603050405020304" pitchFamily="18" charset="0"/>
              <a:cs typeface="Times New Roman" panose="02020603050405020304" pitchFamily="18" charset="0"/>
            </a:endParaRPr>
          </a:p>
          <a:p>
            <a:pPr algn="just"/>
            <a:r>
              <a:rPr lang="en-US" sz="3000" b="1" dirty="0">
                <a:latin typeface="Times New Roman" panose="02020603050405020304" pitchFamily="18" charset="0"/>
                <a:cs typeface="Times New Roman" panose="02020603050405020304" pitchFamily="18" charset="0"/>
              </a:rPr>
              <a:t>Star Trek (original):</a:t>
            </a:r>
          </a:p>
          <a:p>
            <a:pPr marL="0" indent="0" algn="just">
              <a:buNone/>
            </a:pPr>
            <a:r>
              <a:rPr lang="en-US" sz="3000" dirty="0">
                <a:latin typeface="Times New Roman" panose="02020603050405020304" pitchFamily="18" charset="0"/>
                <a:cs typeface="Times New Roman" panose="02020603050405020304" pitchFamily="18" charset="0"/>
              </a:rPr>
              <a:t>To explore strange new worlds, to seek out new life forms and 	new civilizations, to boldly go where no man has gone before.</a:t>
            </a:r>
          </a:p>
          <a:p>
            <a:pPr marL="0" indent="0" algn="just">
              <a:buNone/>
            </a:pPr>
            <a:endParaRPr lang="en-US" sz="3000" dirty="0">
              <a:latin typeface="Times New Roman" panose="02020603050405020304" pitchFamily="18" charset="0"/>
              <a:cs typeface="Times New Roman" panose="02020603050405020304" pitchFamily="18" charset="0"/>
            </a:endParaRPr>
          </a:p>
          <a:p>
            <a:pPr algn="just"/>
            <a:r>
              <a:rPr lang="en-US" sz="3000" b="1" dirty="0">
                <a:latin typeface="Times New Roman" panose="02020603050405020304" pitchFamily="18" charset="0"/>
                <a:cs typeface="Times New Roman" panose="02020603050405020304" pitchFamily="18" charset="0"/>
              </a:rPr>
              <a:t>Baggage Handling System</a:t>
            </a:r>
            <a:r>
              <a:rPr lang="en-US" sz="3000" dirty="0">
                <a:latin typeface="Times New Roman" panose="02020603050405020304" pitchFamily="18" charset="0"/>
                <a:cs typeface="Times New Roman" panose="02020603050405020304" pitchFamily="18" charset="0"/>
              </a:rPr>
              <a:t>:</a:t>
            </a:r>
          </a:p>
          <a:p>
            <a:pPr marL="0" indent="0" algn="just">
              <a:buNone/>
            </a:pPr>
            <a:r>
              <a:rPr lang="en-US" sz="3000" dirty="0">
                <a:latin typeface="Times New Roman" panose="02020603050405020304" pitchFamily="18" charset="0"/>
                <a:cs typeface="Times New Roman" panose="02020603050405020304" pitchFamily="18" charset="0"/>
              </a:rPr>
              <a:t>To automate all aspects of baggage handling from passenger origin to destination.</a:t>
            </a:r>
          </a:p>
          <a:p>
            <a:pPr marL="0" indent="0">
              <a:buNone/>
            </a:pPr>
            <a:endParaRPr lang="en-US" sz="2000" dirty="0"/>
          </a:p>
        </p:txBody>
      </p:sp>
      <p:sp>
        <p:nvSpPr>
          <p:cNvPr id="29" name="Oval 28">
            <a:extLst>
              <a:ext uri="{FF2B5EF4-FFF2-40B4-BE49-F238E27FC236}">
                <a16:creationId xmlns:a16="http://schemas.microsoft.com/office/drawing/2014/main" id="{F003ABC2-0D2A-42E5-9778-D9E8DBB54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Slide Number Placeholder 4"/>
          <p:cNvSpPr>
            <a:spLocks noGrp="1"/>
          </p:cNvSpPr>
          <p:nvPr>
            <p:ph type="sldNum" sz="quarter" idx="12"/>
          </p:nvPr>
        </p:nvSpPr>
        <p:spPr>
          <a:xfrm>
            <a:off x="11311128" y="6272784"/>
            <a:ext cx="640080" cy="365125"/>
          </a:xfrm>
        </p:spPr>
        <p:txBody>
          <a:bodyPr>
            <a:normAutofit/>
          </a:bodyPr>
          <a:lstStyle/>
          <a:p>
            <a:pPr>
              <a:spcAft>
                <a:spcPts val="600"/>
              </a:spcAft>
            </a:pPr>
            <a:fld id="{1B4E7C7E-3287-47A6-9DFE-2FDD8009FE57}" type="slidenum">
              <a:rPr lang="en-US" altLang="en-US"/>
              <a:pPr>
                <a:spcAft>
                  <a:spcPts val="600"/>
                </a:spcAft>
              </a:pPr>
              <a:t>4</a:t>
            </a:fld>
            <a:endParaRPr lang="en-US" altLang="en-US"/>
          </a:p>
        </p:txBody>
      </p:sp>
    </p:spTree>
    <p:extLst>
      <p:ext uri="{BB962C8B-B14F-4D97-AF65-F5344CB8AC3E}">
        <p14:creationId xmlns:p14="http://schemas.microsoft.com/office/powerpoint/2010/main" val="6695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9637-2C6F-6542-B51C-D916C7FD3585}"/>
              </a:ext>
            </a:extLst>
          </p:cNvPr>
          <p:cNvSpPr>
            <a:spLocks noGrp="1"/>
          </p:cNvSpPr>
          <p:nvPr>
            <p:ph type="title"/>
          </p:nvPr>
        </p:nvSpPr>
        <p:spPr>
          <a:xfrm>
            <a:off x="7865806" y="484632"/>
            <a:ext cx="3677264" cy="1609344"/>
          </a:xfrm>
        </p:spPr>
        <p:txBody>
          <a:bodyPr>
            <a:normAutofit/>
          </a:bodyPr>
          <a:lstStyle/>
          <a:p>
            <a:r>
              <a:rPr lang="en-US" sz="3600"/>
              <a:t>Agile Process model</a:t>
            </a:r>
            <a:endParaRPr lang="en-US" sz="3600">
              <a:effectLst/>
            </a:endParaRPr>
          </a:p>
        </p:txBody>
      </p:sp>
      <p:pic>
        <p:nvPicPr>
          <p:cNvPr id="7" name="Picture 6">
            <a:extLst>
              <a:ext uri="{FF2B5EF4-FFF2-40B4-BE49-F238E27FC236}">
                <a16:creationId xmlns:a16="http://schemas.microsoft.com/office/drawing/2014/main" id="{5A1D8960-F981-1542-566B-4DE7D52F75D3}"/>
              </a:ext>
            </a:extLst>
          </p:cNvPr>
          <p:cNvPicPr>
            <a:picLocks noChangeAspect="1"/>
          </p:cNvPicPr>
          <p:nvPr/>
        </p:nvPicPr>
        <p:blipFill>
          <a:blip r:embed="rId3"/>
          <a:stretch>
            <a:fillRect/>
          </a:stretch>
        </p:blipFill>
        <p:spPr>
          <a:xfrm>
            <a:off x="633999" y="255494"/>
            <a:ext cx="6912217" cy="6382415"/>
          </a:xfrm>
          <a:prstGeom prst="rect">
            <a:avLst/>
          </a:prstGeom>
        </p:spPr>
      </p:pic>
      <p:sp>
        <p:nvSpPr>
          <p:cNvPr id="3" name="Content Placeholder 2">
            <a:extLst>
              <a:ext uri="{FF2B5EF4-FFF2-40B4-BE49-F238E27FC236}">
                <a16:creationId xmlns:a16="http://schemas.microsoft.com/office/drawing/2014/main" id="{1A62272A-A0DD-C448-BC61-B06CA83E829C}"/>
              </a:ext>
            </a:extLst>
          </p:cNvPr>
          <p:cNvSpPr>
            <a:spLocks noGrp="1"/>
          </p:cNvSpPr>
          <p:nvPr>
            <p:ph idx="1"/>
          </p:nvPr>
        </p:nvSpPr>
        <p:spPr>
          <a:xfrm>
            <a:off x="7865805" y="2121408"/>
            <a:ext cx="3677263" cy="4092579"/>
          </a:xfrm>
        </p:spPr>
        <p:txBody>
          <a:bodyPr>
            <a:normAutofit/>
          </a:bodyPr>
          <a:lstStyle/>
          <a:p>
            <a:pPr algn="ctr"/>
            <a:r>
              <a:rPr lang="en-US" dirty="0"/>
              <a:t>In 2001, the “Agile Alliance” signed the </a:t>
            </a:r>
            <a:r>
              <a:rPr lang="en-US" b="1" dirty="0"/>
              <a:t>Agile Manifesto</a:t>
            </a:r>
            <a:r>
              <a:rPr lang="en-US" dirty="0"/>
              <a:t>. It stated the main values for Agile Development</a:t>
            </a:r>
            <a:br>
              <a:rPr lang="en-US" sz="1600" dirty="0"/>
            </a:br>
            <a:endParaRPr lang="en-US" sz="1600" dirty="0"/>
          </a:p>
          <a:p>
            <a:pPr marL="274637" lvl="1" indent="0">
              <a:buNone/>
            </a:pPr>
            <a:endParaRPr lang="en-US" sz="1600" dirty="0"/>
          </a:p>
          <a:p>
            <a:endParaRPr lang="en-US" sz="1600" dirty="0"/>
          </a:p>
          <a:p>
            <a:endParaRPr lang="en-US" sz="1600" dirty="0"/>
          </a:p>
        </p:txBody>
      </p:sp>
      <p:sp>
        <p:nvSpPr>
          <p:cNvPr id="4" name="Slide Number Placeholder 3">
            <a:extLst>
              <a:ext uri="{FF2B5EF4-FFF2-40B4-BE49-F238E27FC236}">
                <a16:creationId xmlns:a16="http://schemas.microsoft.com/office/drawing/2014/main" id="{AD46BE86-0953-3D48-AB4B-9E4E385845E6}"/>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40</a:t>
            </a:fld>
            <a:endParaRPr lang="en-US"/>
          </a:p>
        </p:txBody>
      </p:sp>
    </p:spTree>
    <p:extLst>
      <p:ext uri="{BB962C8B-B14F-4D97-AF65-F5344CB8AC3E}">
        <p14:creationId xmlns:p14="http://schemas.microsoft.com/office/powerpoint/2010/main" val="123124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9B36D-998A-DD09-682A-E6EFB21BA24D}"/>
              </a:ext>
            </a:extLst>
          </p:cNvPr>
          <p:cNvSpPr>
            <a:spLocks noGrp="1"/>
          </p:cNvSpPr>
          <p:nvPr>
            <p:ph type="title"/>
          </p:nvPr>
        </p:nvSpPr>
        <p:spPr>
          <a:xfrm>
            <a:off x="4970109" y="484632"/>
            <a:ext cx="6730277" cy="1609344"/>
          </a:xfrm>
          <a:ln>
            <a:noFill/>
          </a:ln>
        </p:spPr>
        <p:txBody>
          <a:bodyPr>
            <a:normAutofit/>
          </a:bodyPr>
          <a:lstStyle/>
          <a:p>
            <a:r>
              <a:rPr lang="en-US" sz="4800"/>
              <a:t>Agile Principles</a:t>
            </a:r>
          </a:p>
        </p:txBody>
      </p:sp>
      <p:pic>
        <p:nvPicPr>
          <p:cNvPr id="6" name="Picture 5" descr="Light bulb on yellow background with sketched light beams and cord">
            <a:extLst>
              <a:ext uri="{FF2B5EF4-FFF2-40B4-BE49-F238E27FC236}">
                <a16:creationId xmlns:a16="http://schemas.microsoft.com/office/drawing/2014/main" id="{58E330F3-7F05-89B6-C0FA-7CBDE02D9795}"/>
              </a:ext>
            </a:extLst>
          </p:cNvPr>
          <p:cNvPicPr>
            <a:picLocks noChangeAspect="1"/>
          </p:cNvPicPr>
          <p:nvPr/>
        </p:nvPicPr>
        <p:blipFill rotWithShape="1">
          <a:blip r:embed="rId4"/>
          <a:srcRect l="51294" r="7036"/>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649B4702-2CF5-2120-5A7D-D1675E429B25}"/>
              </a:ext>
            </a:extLst>
          </p:cNvPr>
          <p:cNvSpPr>
            <a:spLocks noGrp="1"/>
          </p:cNvSpPr>
          <p:nvPr>
            <p:ph idx="1"/>
          </p:nvPr>
        </p:nvSpPr>
        <p:spPr>
          <a:xfrm>
            <a:off x="4970109" y="2121408"/>
            <a:ext cx="6730276" cy="4050792"/>
          </a:xfrm>
        </p:spPr>
        <p:txBody>
          <a:bodyPr>
            <a:normAutofit lnSpcReduction="10000"/>
          </a:bodyPr>
          <a:lstStyle/>
          <a:p>
            <a:pPr>
              <a:buFont typeface="+mj-lt"/>
              <a:buAutoNum type="arabicPeriod"/>
            </a:pPr>
            <a:r>
              <a:rPr lang="en-US" sz="2000" b="0" i="0" dirty="0">
                <a:effectLst/>
                <a:latin typeface="Lato Extended"/>
              </a:rPr>
              <a:t>Our highest priority is to satisfy the customer through early and continuous delivery of valuable software.</a:t>
            </a:r>
          </a:p>
          <a:p>
            <a:pPr>
              <a:buFont typeface="+mj-lt"/>
              <a:buAutoNum type="arabicPeriod"/>
            </a:pPr>
            <a:r>
              <a:rPr lang="en-US" sz="2000" b="0" i="0" dirty="0">
                <a:effectLst/>
                <a:latin typeface="Lato Extended"/>
              </a:rPr>
              <a:t>Welcome changing requirements, even late in development. Agile processes harness change for the customer's competitive advantage.</a:t>
            </a:r>
          </a:p>
          <a:p>
            <a:pPr>
              <a:buFont typeface="+mj-lt"/>
              <a:buAutoNum type="arabicPeriod"/>
            </a:pPr>
            <a:r>
              <a:rPr lang="en-US" sz="2000" b="0" i="0" dirty="0">
                <a:effectLst/>
                <a:latin typeface="Lato Extended"/>
              </a:rPr>
              <a:t>Deliver working software frequently, from a couple of weeks to a couple of months, with a preference to the shorter timescale.</a:t>
            </a:r>
          </a:p>
          <a:p>
            <a:pPr>
              <a:buFont typeface="+mj-lt"/>
              <a:buAutoNum type="arabicPeriod"/>
            </a:pPr>
            <a:r>
              <a:rPr lang="en-US" sz="2000" b="0" i="0" dirty="0">
                <a:effectLst/>
                <a:latin typeface="Lato Extended"/>
              </a:rPr>
              <a:t>Business people and developers must work together daily throughout the project.</a:t>
            </a:r>
          </a:p>
          <a:p>
            <a:pPr>
              <a:buFont typeface="+mj-lt"/>
              <a:buAutoNum type="arabicPeriod"/>
            </a:pPr>
            <a:r>
              <a:rPr lang="en-US" sz="2000" b="0" i="0" dirty="0">
                <a:effectLst/>
                <a:latin typeface="Lato Extended"/>
              </a:rPr>
              <a:t>Build projects around motivated individuals. Give them the environment and support they need, and trust them to get the job done.</a:t>
            </a:r>
          </a:p>
          <a:p>
            <a:endParaRPr lang="en-US" sz="1800" dirty="0"/>
          </a:p>
        </p:txBody>
      </p:sp>
      <p:grpSp>
        <p:nvGrpSpPr>
          <p:cNvPr id="12" name="Group 11">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1A607F7C-16E0-6D93-F376-326FA2234139}"/>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41</a:t>
            </a:fld>
            <a:endParaRPr lang="en-US"/>
          </a:p>
        </p:txBody>
      </p:sp>
    </p:spTree>
    <p:extLst>
      <p:ext uri="{BB962C8B-B14F-4D97-AF65-F5344CB8AC3E}">
        <p14:creationId xmlns:p14="http://schemas.microsoft.com/office/powerpoint/2010/main" val="3151804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8C5D5-2691-82C4-C549-C34CAA0D38DB}"/>
              </a:ext>
            </a:extLst>
          </p:cNvPr>
          <p:cNvSpPr>
            <a:spLocks noGrp="1"/>
          </p:cNvSpPr>
          <p:nvPr>
            <p:ph type="title"/>
          </p:nvPr>
        </p:nvSpPr>
        <p:spPr>
          <a:xfrm>
            <a:off x="4660759" y="140606"/>
            <a:ext cx="6730277" cy="920098"/>
          </a:xfrm>
          <a:ln>
            <a:noFill/>
          </a:ln>
        </p:spPr>
        <p:txBody>
          <a:bodyPr>
            <a:normAutofit/>
          </a:bodyPr>
          <a:lstStyle/>
          <a:p>
            <a:r>
              <a:rPr lang="en-US" sz="4800" dirty="0"/>
              <a:t>Agile principles</a:t>
            </a:r>
          </a:p>
        </p:txBody>
      </p:sp>
      <p:pic>
        <p:nvPicPr>
          <p:cNvPr id="6" name="Picture 5" descr="Light bulb on yellow background with sketched light beams and cord">
            <a:extLst>
              <a:ext uri="{FF2B5EF4-FFF2-40B4-BE49-F238E27FC236}">
                <a16:creationId xmlns:a16="http://schemas.microsoft.com/office/drawing/2014/main" id="{150ABCD5-40B9-6415-31B1-EBCF373C06A5}"/>
              </a:ext>
            </a:extLst>
          </p:cNvPr>
          <p:cNvPicPr>
            <a:picLocks noChangeAspect="1"/>
          </p:cNvPicPr>
          <p:nvPr/>
        </p:nvPicPr>
        <p:blipFill rotWithShape="1">
          <a:blip r:embed="rId4"/>
          <a:srcRect l="51294" r="7036"/>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E81BF278-AE8D-FB54-A7DD-BAC43730C504}"/>
              </a:ext>
            </a:extLst>
          </p:cNvPr>
          <p:cNvSpPr>
            <a:spLocks noGrp="1"/>
          </p:cNvSpPr>
          <p:nvPr>
            <p:ph idx="1"/>
          </p:nvPr>
        </p:nvSpPr>
        <p:spPr>
          <a:xfrm>
            <a:off x="4970109" y="1325217"/>
            <a:ext cx="6730276" cy="5312691"/>
          </a:xfrm>
        </p:spPr>
        <p:txBody>
          <a:bodyPr>
            <a:normAutofit/>
          </a:bodyPr>
          <a:lstStyle/>
          <a:p>
            <a:pPr marL="0" indent="0">
              <a:buNone/>
            </a:pPr>
            <a:r>
              <a:rPr lang="en-US" sz="1800" dirty="0">
                <a:latin typeface="Lato Extended"/>
              </a:rPr>
              <a:t>6. </a:t>
            </a:r>
            <a:r>
              <a:rPr lang="en-US" sz="1800" b="0" i="0" dirty="0">
                <a:effectLst/>
                <a:latin typeface="Lato Extended"/>
              </a:rPr>
              <a:t> The most efficient and effective method of conveying information to and within a development team is face-to-face conversation.</a:t>
            </a:r>
            <a:endParaRPr lang="en-US" sz="1800" dirty="0">
              <a:latin typeface="Lato Extended"/>
            </a:endParaRPr>
          </a:p>
          <a:p>
            <a:pPr marL="0" indent="0">
              <a:buNone/>
            </a:pPr>
            <a:r>
              <a:rPr lang="en-US" sz="1800" dirty="0">
                <a:latin typeface="Lato Extended"/>
              </a:rPr>
              <a:t>7.  </a:t>
            </a:r>
            <a:r>
              <a:rPr lang="en-US" sz="1800" b="0" i="0" dirty="0">
                <a:effectLst/>
                <a:latin typeface="Lato Extended"/>
              </a:rPr>
              <a:t>Working software is the primary measure of progress</a:t>
            </a:r>
          </a:p>
          <a:p>
            <a:pPr marL="0" indent="0">
              <a:buNone/>
            </a:pPr>
            <a:r>
              <a:rPr lang="en-US" sz="1800" dirty="0">
                <a:latin typeface="Lato Extended"/>
              </a:rPr>
              <a:t>8. </a:t>
            </a:r>
            <a:r>
              <a:rPr lang="en-US" sz="1800" b="0" i="0" dirty="0">
                <a:effectLst/>
                <a:latin typeface="Lato Extended"/>
              </a:rPr>
              <a:t>Agile processes promote sustainable development. The sponsors, developers, and users should be able to maintain a constant pace indefinitely.</a:t>
            </a:r>
          </a:p>
          <a:p>
            <a:pPr marL="0" indent="0">
              <a:buNone/>
            </a:pPr>
            <a:r>
              <a:rPr lang="en-US" sz="1800" b="0" i="0" dirty="0">
                <a:effectLst/>
                <a:latin typeface="Lato Extended"/>
              </a:rPr>
              <a:t>9. Continuous attention to technical excellence and good design enhances agility.</a:t>
            </a:r>
          </a:p>
          <a:p>
            <a:pPr marL="0" indent="0">
              <a:buNone/>
            </a:pPr>
            <a:r>
              <a:rPr lang="en-US" sz="1800" b="0" i="0" dirty="0">
                <a:effectLst/>
                <a:latin typeface="Lato Extended"/>
              </a:rPr>
              <a:t>10. Simplicity--the art of maximizing the amount of work not done--is essential. “Do the simplest thing that could possibly work.”</a:t>
            </a:r>
          </a:p>
          <a:p>
            <a:pPr marL="0" indent="0">
              <a:buNone/>
            </a:pPr>
            <a:r>
              <a:rPr lang="en-US" sz="1800" b="0" i="0" dirty="0">
                <a:effectLst/>
                <a:latin typeface="Lato Extended"/>
              </a:rPr>
              <a:t>11. The best architectures, requirements, and designs emerge from self-organizing teams.</a:t>
            </a:r>
          </a:p>
          <a:p>
            <a:pPr marL="0" indent="0">
              <a:buNone/>
            </a:pPr>
            <a:r>
              <a:rPr lang="en-US" sz="1800" b="0" i="0" dirty="0">
                <a:effectLst/>
                <a:latin typeface="Lato Extended"/>
              </a:rPr>
              <a:t>12. At regular intervals, the team reflects on how to become more effective, then tunes and adjusts its behavior accordingly.</a:t>
            </a:r>
          </a:p>
          <a:p>
            <a:endParaRPr lang="en-US" sz="1500" dirty="0"/>
          </a:p>
        </p:txBody>
      </p:sp>
      <p:grpSp>
        <p:nvGrpSpPr>
          <p:cNvPr id="12" name="Group 11">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7CFBDEDF-921B-DD15-1E50-81D4A4EAC22D}"/>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42</a:t>
            </a:fld>
            <a:endParaRPr lang="en-US"/>
          </a:p>
        </p:txBody>
      </p:sp>
    </p:spTree>
    <p:extLst>
      <p:ext uri="{BB962C8B-B14F-4D97-AF65-F5344CB8AC3E}">
        <p14:creationId xmlns:p14="http://schemas.microsoft.com/office/powerpoint/2010/main" val="1460324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A593-5CF1-5743-8CF2-904627533AAC}"/>
              </a:ext>
            </a:extLst>
          </p:cNvPr>
          <p:cNvSpPr>
            <a:spLocks noGrp="1"/>
          </p:cNvSpPr>
          <p:nvPr>
            <p:ph type="title"/>
          </p:nvPr>
        </p:nvSpPr>
        <p:spPr/>
        <p:txBody>
          <a:bodyPr/>
          <a:lstStyle/>
          <a:p>
            <a:r>
              <a:rPr lang="en-US" dirty="0"/>
              <a:t>Examples of agile models</a:t>
            </a:r>
          </a:p>
        </p:txBody>
      </p:sp>
      <p:sp>
        <p:nvSpPr>
          <p:cNvPr id="3" name="Content Placeholder 2">
            <a:extLst>
              <a:ext uri="{FF2B5EF4-FFF2-40B4-BE49-F238E27FC236}">
                <a16:creationId xmlns:a16="http://schemas.microsoft.com/office/drawing/2014/main" id="{C5F8EA67-11FC-A74A-837D-CA88B27E379F}"/>
              </a:ext>
            </a:extLst>
          </p:cNvPr>
          <p:cNvSpPr>
            <a:spLocks noGrp="1"/>
          </p:cNvSpPr>
          <p:nvPr>
            <p:ph idx="1"/>
          </p:nvPr>
        </p:nvSpPr>
        <p:spPr/>
        <p:txBody>
          <a:bodyPr/>
          <a:lstStyle/>
          <a:p>
            <a:r>
              <a:rPr lang="en-US" dirty="0"/>
              <a:t>Extreme Programming (XP)</a:t>
            </a:r>
          </a:p>
          <a:p>
            <a:r>
              <a:rPr lang="en-US" dirty="0"/>
              <a:t>Scrum</a:t>
            </a:r>
          </a:p>
          <a:p>
            <a:endParaRPr lang="en-US" dirty="0"/>
          </a:p>
        </p:txBody>
      </p:sp>
      <p:sp>
        <p:nvSpPr>
          <p:cNvPr id="4" name="Slide Number Placeholder 3">
            <a:extLst>
              <a:ext uri="{FF2B5EF4-FFF2-40B4-BE49-F238E27FC236}">
                <a16:creationId xmlns:a16="http://schemas.microsoft.com/office/drawing/2014/main" id="{74F753DC-E806-7B45-AD67-D52C044FBAA3}"/>
              </a:ext>
            </a:extLst>
          </p:cNvPr>
          <p:cNvSpPr>
            <a:spLocks noGrp="1"/>
          </p:cNvSpPr>
          <p:nvPr>
            <p:ph type="sldNum" sz="quarter" idx="12"/>
          </p:nvPr>
        </p:nvSpPr>
        <p:spPr/>
        <p:txBody>
          <a:bodyPr/>
          <a:lstStyle/>
          <a:p>
            <a:fld id="{4FAB73BC-B049-4115-A692-8D63A059BFB8}" type="slidenum">
              <a:rPr lang="en-US" smtClean="0"/>
              <a:pPr/>
              <a:t>43</a:t>
            </a:fld>
            <a:endParaRPr lang="en-US" dirty="0"/>
          </a:p>
        </p:txBody>
      </p:sp>
      <p:pic>
        <p:nvPicPr>
          <p:cNvPr id="1028" name="Picture 4">
            <a:extLst>
              <a:ext uri="{FF2B5EF4-FFF2-40B4-BE49-F238E27FC236}">
                <a16:creationId xmlns:a16="http://schemas.microsoft.com/office/drawing/2014/main" id="{1AA00417-4DF7-A743-942B-BDCA900C80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99" t="16576" r="7225" b="3209"/>
          <a:stretch/>
        </p:blipFill>
        <p:spPr bwMode="auto">
          <a:xfrm>
            <a:off x="3904735" y="2877487"/>
            <a:ext cx="7217417" cy="381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417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2F6AD-715D-EE4E-8E3F-70B2439DF940}"/>
              </a:ext>
            </a:extLst>
          </p:cNvPr>
          <p:cNvSpPr>
            <a:spLocks noGrp="1"/>
          </p:cNvSpPr>
          <p:nvPr>
            <p:ph type="title"/>
          </p:nvPr>
        </p:nvSpPr>
        <p:spPr/>
        <p:txBody>
          <a:bodyPr/>
          <a:lstStyle/>
          <a:p>
            <a:r>
              <a:rPr lang="en-US" b="1" dirty="0"/>
              <a:t>Scrum</a:t>
            </a:r>
          </a:p>
        </p:txBody>
      </p:sp>
      <p:sp>
        <p:nvSpPr>
          <p:cNvPr id="3" name="Content Placeholder 2">
            <a:extLst>
              <a:ext uri="{FF2B5EF4-FFF2-40B4-BE49-F238E27FC236}">
                <a16:creationId xmlns:a16="http://schemas.microsoft.com/office/drawing/2014/main" id="{3B504913-B85B-6A47-BD69-6C26BD59A413}"/>
              </a:ext>
            </a:extLst>
          </p:cNvPr>
          <p:cNvSpPr>
            <a:spLocks noGrp="1"/>
          </p:cNvSpPr>
          <p:nvPr>
            <p:ph idx="1"/>
          </p:nvPr>
        </p:nvSpPr>
        <p:spPr>
          <a:xfrm>
            <a:off x="188976" y="2093976"/>
            <a:ext cx="11762232" cy="4050792"/>
          </a:xfrm>
        </p:spPr>
        <p:txBody>
          <a:bodyPr>
            <a:normAutofit/>
          </a:bodyPr>
          <a:lstStyle/>
          <a:p>
            <a:pPr algn="just"/>
            <a:r>
              <a:rPr lang="en-US" sz="3400" dirty="0"/>
              <a:t>Scrum relies on a process pattern called a </a:t>
            </a:r>
            <a:r>
              <a:rPr lang="en-US" sz="3400" i="1" dirty="0">
                <a:solidFill>
                  <a:srgbClr val="FF0000"/>
                </a:solidFill>
              </a:rPr>
              <a:t>sprint.</a:t>
            </a:r>
          </a:p>
          <a:p>
            <a:pPr algn="just"/>
            <a:r>
              <a:rPr lang="en-US" sz="3400" dirty="0">
                <a:solidFill>
                  <a:srgbClr val="FF0000"/>
                </a:solidFill>
              </a:rPr>
              <a:t>Sprint</a:t>
            </a:r>
            <a:r>
              <a:rPr lang="en-US" sz="3400" dirty="0"/>
              <a:t>: A time-boxed iteration during which a potentially shippable product increment is created. Sprints are usually 2 to 4 weeks long and provide a consistent rhythm to the development process.</a:t>
            </a:r>
          </a:p>
          <a:p>
            <a:pPr algn="just"/>
            <a:r>
              <a:rPr lang="en-US" sz="3400" dirty="0"/>
              <a:t>The number of sprints required will vary depending </a:t>
            </a:r>
            <a:r>
              <a:rPr lang="en-US" sz="3400" i="1" dirty="0"/>
              <a:t>on </a:t>
            </a:r>
            <a:r>
              <a:rPr lang="en-US" sz="3400" i="1" dirty="0">
                <a:solidFill>
                  <a:srgbClr val="7030A0"/>
                </a:solidFill>
              </a:rPr>
              <a:t>product complexity </a:t>
            </a:r>
            <a:r>
              <a:rPr lang="en-US" sz="3400" dirty="0"/>
              <a:t>and </a:t>
            </a:r>
            <a:r>
              <a:rPr lang="en-US" sz="3400" i="1" dirty="0">
                <a:solidFill>
                  <a:srgbClr val="7030A0"/>
                </a:solidFill>
              </a:rPr>
              <a:t>size</a:t>
            </a:r>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990B3660-F1DA-F14F-9E36-E60A5B4717E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spTree>
    <p:extLst>
      <p:ext uri="{BB962C8B-B14F-4D97-AF65-F5344CB8AC3E}">
        <p14:creationId xmlns:p14="http://schemas.microsoft.com/office/powerpoint/2010/main" val="281662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5047-3150-EA3F-3F2E-C01DC511120C}"/>
              </a:ext>
            </a:extLst>
          </p:cNvPr>
          <p:cNvSpPr>
            <a:spLocks noGrp="1"/>
          </p:cNvSpPr>
          <p:nvPr>
            <p:ph type="title"/>
          </p:nvPr>
        </p:nvSpPr>
        <p:spPr>
          <a:xfrm>
            <a:off x="355473" y="70294"/>
            <a:ext cx="10058400" cy="1609344"/>
          </a:xfrm>
        </p:spPr>
        <p:txBody>
          <a:bodyPr/>
          <a:lstStyle/>
          <a:p>
            <a:r>
              <a:rPr lang="en-US" dirty="0"/>
              <a:t>Scrum team</a:t>
            </a:r>
          </a:p>
        </p:txBody>
      </p:sp>
      <p:sp>
        <p:nvSpPr>
          <p:cNvPr id="3" name="Content Placeholder 2">
            <a:extLst>
              <a:ext uri="{FF2B5EF4-FFF2-40B4-BE49-F238E27FC236}">
                <a16:creationId xmlns:a16="http://schemas.microsoft.com/office/drawing/2014/main" id="{BDCA3C4E-0803-8B47-8E15-DE2138B1E4DC}"/>
              </a:ext>
            </a:extLst>
          </p:cNvPr>
          <p:cNvSpPr>
            <a:spLocks noGrp="1"/>
          </p:cNvSpPr>
          <p:nvPr>
            <p:ph idx="1"/>
          </p:nvPr>
        </p:nvSpPr>
        <p:spPr>
          <a:xfrm>
            <a:off x="498348" y="1467547"/>
            <a:ext cx="11452860" cy="5178362"/>
          </a:xfrm>
        </p:spPr>
        <p:txBody>
          <a:bodyPr>
            <a:normAutofit fontScale="92500" lnSpcReduction="20000"/>
          </a:bodyPr>
          <a:lstStyle/>
          <a:p>
            <a:pPr algn="l">
              <a:buFont typeface="+mj-lt"/>
              <a:buAutoNum type="arabicPeriod"/>
            </a:pPr>
            <a:r>
              <a:rPr lang="en-US" b="1" i="0" dirty="0">
                <a:solidFill>
                  <a:srgbClr val="374151"/>
                </a:solidFill>
                <a:effectLst/>
                <a:latin typeface="Söhne"/>
              </a:rPr>
              <a:t>Product Owner:</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The person responsible for defining the features and functionalities of the product, prioritizing the product backlog, and ensuring that the team delivers value to the customer.</a:t>
            </a:r>
          </a:p>
          <a:p>
            <a:pPr algn="l">
              <a:buFont typeface="+mj-lt"/>
              <a:buAutoNum type="arabicPeriod"/>
            </a:pPr>
            <a:r>
              <a:rPr lang="en-US" b="1" i="0" dirty="0">
                <a:solidFill>
                  <a:srgbClr val="374151"/>
                </a:solidFill>
                <a:effectLst/>
                <a:latin typeface="Söhne"/>
              </a:rPr>
              <a:t>Scrum Master:</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The individual responsible for facilitating the Scrum process, removing impediments, and ensuring that the team follows Scrum practices. The Scrum Master acts as a servant-leader for the team.</a:t>
            </a:r>
          </a:p>
          <a:p>
            <a:pPr algn="l">
              <a:buFont typeface="+mj-lt"/>
              <a:buAutoNum type="arabicPeriod"/>
            </a:pPr>
            <a:r>
              <a:rPr lang="en-US" b="1" i="0" dirty="0">
                <a:solidFill>
                  <a:srgbClr val="374151"/>
                </a:solidFill>
                <a:effectLst/>
                <a:latin typeface="Söhne"/>
              </a:rPr>
              <a:t>Development Team:</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A self-organizing, cross-functional group of individuals responsible for delivering the product incrementally. The team works collaboratively to achieve the goals set for each sprint. The team will include developers, software testers, software architects.</a:t>
            </a:r>
          </a:p>
          <a:p>
            <a:endParaRPr lang="en-US" dirty="0"/>
          </a:p>
        </p:txBody>
      </p:sp>
      <p:sp>
        <p:nvSpPr>
          <p:cNvPr id="4" name="Slide Number Placeholder 3">
            <a:extLst>
              <a:ext uri="{FF2B5EF4-FFF2-40B4-BE49-F238E27FC236}">
                <a16:creationId xmlns:a16="http://schemas.microsoft.com/office/drawing/2014/main" id="{B2617A2D-23CD-BF1B-99F5-784FE2BE504B}"/>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2349344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41F6A9-56DC-B44B-ABEE-AC2AEEC4B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8250" y="938710"/>
            <a:ext cx="8254477" cy="5263978"/>
          </a:xfrm>
        </p:spPr>
      </p:pic>
      <p:sp>
        <p:nvSpPr>
          <p:cNvPr id="2" name="Title 1">
            <a:extLst>
              <a:ext uri="{FF2B5EF4-FFF2-40B4-BE49-F238E27FC236}">
                <a16:creationId xmlns:a16="http://schemas.microsoft.com/office/drawing/2014/main" id="{3AEB3FEB-B1F0-5D44-B256-EEF27760D535}"/>
              </a:ext>
            </a:extLst>
          </p:cNvPr>
          <p:cNvSpPr>
            <a:spLocks noGrp="1"/>
          </p:cNvSpPr>
          <p:nvPr>
            <p:ph type="title"/>
          </p:nvPr>
        </p:nvSpPr>
        <p:spPr>
          <a:xfrm>
            <a:off x="569106" y="134038"/>
            <a:ext cx="10058400" cy="1609344"/>
          </a:xfrm>
        </p:spPr>
        <p:txBody>
          <a:bodyPr>
            <a:normAutofit/>
          </a:bodyPr>
          <a:lstStyle/>
          <a:p>
            <a:r>
              <a:rPr lang="en-US" sz="4000" dirty="0"/>
              <a:t>Scrum workflow</a:t>
            </a:r>
          </a:p>
        </p:txBody>
      </p:sp>
      <p:sp>
        <p:nvSpPr>
          <p:cNvPr id="4" name="Slide Number Placeholder 3">
            <a:extLst>
              <a:ext uri="{FF2B5EF4-FFF2-40B4-BE49-F238E27FC236}">
                <a16:creationId xmlns:a16="http://schemas.microsoft.com/office/drawing/2014/main" id="{1016BC24-82E2-9742-93D2-D70CD2032855}"/>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
        <p:nvSpPr>
          <p:cNvPr id="10" name="Rectangle 9">
            <a:extLst>
              <a:ext uri="{FF2B5EF4-FFF2-40B4-BE49-F238E27FC236}">
                <a16:creationId xmlns:a16="http://schemas.microsoft.com/office/drawing/2014/main" id="{52FB7E3D-5D19-334B-81A5-7FE47B91E7A8}"/>
              </a:ext>
            </a:extLst>
          </p:cNvPr>
          <p:cNvSpPr/>
          <p:nvPr/>
        </p:nvSpPr>
        <p:spPr>
          <a:xfrm>
            <a:off x="8565270" y="1289304"/>
            <a:ext cx="1477457" cy="276999"/>
          </a:xfrm>
          <a:prstGeom prst="rect">
            <a:avLst/>
          </a:prstGeom>
        </p:spPr>
        <p:txBody>
          <a:bodyPr wrap="square">
            <a:spAutoFit/>
          </a:bodyPr>
          <a:lstStyle/>
          <a:p>
            <a:r>
              <a:rPr lang="en-US" sz="1200" i="1" dirty="0">
                <a:latin typeface="ImpressumStd"/>
              </a:rPr>
              <a:t>Scrum master</a:t>
            </a:r>
            <a:endParaRPr lang="en-US" sz="1200" dirty="0">
              <a:effectLst/>
            </a:endParaRPr>
          </a:p>
        </p:txBody>
      </p:sp>
    </p:spTree>
    <p:extLst>
      <p:ext uri="{BB962C8B-B14F-4D97-AF65-F5344CB8AC3E}">
        <p14:creationId xmlns:p14="http://schemas.microsoft.com/office/powerpoint/2010/main" val="3472451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41F6A9-56DC-B44B-ABEE-AC2AEEC4B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8250" y="938710"/>
            <a:ext cx="8254477" cy="5263978"/>
          </a:xfrm>
        </p:spPr>
      </p:pic>
      <p:sp>
        <p:nvSpPr>
          <p:cNvPr id="4" name="Slide Number Placeholder 3">
            <a:extLst>
              <a:ext uri="{FF2B5EF4-FFF2-40B4-BE49-F238E27FC236}">
                <a16:creationId xmlns:a16="http://schemas.microsoft.com/office/drawing/2014/main" id="{1016BC24-82E2-9742-93D2-D70CD2032855}"/>
              </a:ext>
            </a:extLst>
          </p:cNvPr>
          <p:cNvSpPr>
            <a:spLocks noGrp="1"/>
          </p:cNvSpPr>
          <p:nvPr>
            <p:ph type="sldNum" sz="quarter" idx="12"/>
          </p:nvPr>
        </p:nvSpPr>
        <p:spPr/>
        <p:txBody>
          <a:bodyPr/>
          <a:lstStyle/>
          <a:p>
            <a:fld id="{4FAB73BC-B049-4115-A692-8D63A059BFB8}" type="slidenum">
              <a:rPr lang="en-US" smtClean="0"/>
              <a:pPr/>
              <a:t>47</a:t>
            </a:fld>
            <a:endParaRPr lang="en-US" dirty="0"/>
          </a:p>
        </p:txBody>
      </p:sp>
      <p:grpSp>
        <p:nvGrpSpPr>
          <p:cNvPr id="18" name="Group 17">
            <a:extLst>
              <a:ext uri="{FF2B5EF4-FFF2-40B4-BE49-F238E27FC236}">
                <a16:creationId xmlns:a16="http://schemas.microsoft.com/office/drawing/2014/main" id="{4D99B5D2-0D5B-0044-B9FF-751638C0B06F}"/>
              </a:ext>
            </a:extLst>
          </p:cNvPr>
          <p:cNvGrpSpPr/>
          <p:nvPr/>
        </p:nvGrpSpPr>
        <p:grpSpPr>
          <a:xfrm>
            <a:off x="1788250" y="3962397"/>
            <a:ext cx="5211265" cy="2240291"/>
            <a:chOff x="1788250" y="3962397"/>
            <a:chExt cx="5211265" cy="2240291"/>
          </a:xfrm>
        </p:grpSpPr>
        <p:pic>
          <p:nvPicPr>
            <p:cNvPr id="12" name="Content Placeholder 5">
              <a:extLst>
                <a:ext uri="{FF2B5EF4-FFF2-40B4-BE49-F238E27FC236}">
                  <a16:creationId xmlns:a16="http://schemas.microsoft.com/office/drawing/2014/main" id="{A335D45E-D760-7B42-94F7-59A73E433C10}"/>
                </a:ext>
              </a:extLst>
            </p:cNvPr>
            <p:cNvPicPr>
              <a:picLocks noChangeAspect="1"/>
            </p:cNvPicPr>
            <p:nvPr/>
          </p:nvPicPr>
          <p:blipFill rotWithShape="1">
            <a:blip r:embed="rId4">
              <a:clrChange>
                <a:clrFrom>
                  <a:srgbClr val="FFFFFF"/>
                </a:clrFrom>
                <a:clrTo>
                  <a:srgbClr val="FFFFFF">
                    <a:alpha val="0"/>
                  </a:srgbClr>
                </a:clrTo>
              </a:clrChange>
              <a:duotone>
                <a:prstClr val="black"/>
                <a:srgbClr val="D34817">
                  <a:tint val="45000"/>
                  <a:satMod val="400000"/>
                </a:srgbClr>
              </a:duotone>
              <a:extLst>
                <a:ext uri="{28A0092B-C50C-407E-A947-70E740481C1C}">
                  <a14:useLocalDpi xmlns:a14="http://schemas.microsoft.com/office/drawing/2010/main" val="0"/>
                </a:ext>
              </a:extLst>
            </a:blip>
            <a:srcRect t="57441" r="71353"/>
            <a:stretch/>
          </p:blipFill>
          <p:spPr>
            <a:xfrm>
              <a:off x="1788250" y="3962400"/>
              <a:ext cx="2364649" cy="2240288"/>
            </a:xfrm>
            <a:prstGeom prst="rect">
              <a:avLst/>
            </a:prstGeom>
            <a:ln>
              <a:noFill/>
            </a:ln>
          </p:spPr>
        </p:pic>
        <p:pic>
          <p:nvPicPr>
            <p:cNvPr id="16" name="Content Placeholder 5">
              <a:extLst>
                <a:ext uri="{FF2B5EF4-FFF2-40B4-BE49-F238E27FC236}">
                  <a16:creationId xmlns:a16="http://schemas.microsoft.com/office/drawing/2014/main" id="{143C156D-E6D3-694B-80A0-0EE8EEC202AD}"/>
                </a:ext>
              </a:extLst>
            </p:cNvPr>
            <p:cNvPicPr>
              <a:picLocks noChangeAspect="1"/>
            </p:cNvPicPr>
            <p:nvPr/>
          </p:nvPicPr>
          <p:blipFill rotWithShape="1">
            <a:blip r:embed="rId3">
              <a:extLst>
                <a:ext uri="{28A0092B-C50C-407E-A947-70E740481C1C}">
                  <a14:useLocalDpi xmlns:a14="http://schemas.microsoft.com/office/drawing/2010/main" val="0"/>
                </a:ext>
              </a:extLst>
            </a:blip>
            <a:srcRect l="9327" t="57442" r="78804" b="39105"/>
            <a:stretch/>
          </p:blipFill>
          <p:spPr>
            <a:xfrm>
              <a:off x="2558141" y="3962397"/>
              <a:ext cx="979714" cy="181798"/>
            </a:xfrm>
            <a:prstGeom prst="rect">
              <a:avLst/>
            </a:prstGeom>
          </p:spPr>
        </p:pic>
        <p:pic>
          <p:nvPicPr>
            <p:cNvPr id="17" name="Content Placeholder 5">
              <a:extLst>
                <a:ext uri="{FF2B5EF4-FFF2-40B4-BE49-F238E27FC236}">
                  <a16:creationId xmlns:a16="http://schemas.microsoft.com/office/drawing/2014/main" id="{C9DC9C95-BA84-814C-ACAF-0BC6AC979743}"/>
                </a:ext>
              </a:extLst>
            </p:cNvPr>
            <p:cNvPicPr>
              <a:picLocks noChangeAspect="1"/>
            </p:cNvPicPr>
            <p:nvPr/>
          </p:nvPicPr>
          <p:blipFill rotWithShape="1">
            <a:blip r:embed="rId3">
              <a:extLst>
                <a:ext uri="{28A0092B-C50C-407E-A947-70E740481C1C}">
                  <a14:useLocalDpi xmlns:a14="http://schemas.microsoft.com/office/drawing/2010/main" val="0"/>
                </a:ext>
              </a:extLst>
            </a:blip>
            <a:srcRect l="20934" t="86293" r="36957" b="5277"/>
            <a:stretch/>
          </p:blipFill>
          <p:spPr>
            <a:xfrm>
              <a:off x="3523920" y="5475515"/>
              <a:ext cx="3475595" cy="443775"/>
            </a:xfrm>
            <a:prstGeom prst="rect">
              <a:avLst/>
            </a:prstGeom>
          </p:spPr>
        </p:pic>
      </p:grpSp>
      <p:sp>
        <p:nvSpPr>
          <p:cNvPr id="13" name="Rectangle 12">
            <a:extLst>
              <a:ext uri="{FF2B5EF4-FFF2-40B4-BE49-F238E27FC236}">
                <a16:creationId xmlns:a16="http://schemas.microsoft.com/office/drawing/2014/main" id="{CE7B7D94-B668-DA4A-B830-CCF57A2AF9FD}"/>
              </a:ext>
            </a:extLst>
          </p:cNvPr>
          <p:cNvSpPr/>
          <p:nvPr/>
        </p:nvSpPr>
        <p:spPr>
          <a:xfrm>
            <a:off x="8565270" y="1289304"/>
            <a:ext cx="1477457" cy="276999"/>
          </a:xfrm>
          <a:prstGeom prst="rect">
            <a:avLst/>
          </a:prstGeom>
        </p:spPr>
        <p:txBody>
          <a:bodyPr wrap="square">
            <a:spAutoFit/>
          </a:bodyPr>
          <a:lstStyle/>
          <a:p>
            <a:r>
              <a:rPr lang="en-US" sz="1200" i="1" dirty="0">
                <a:latin typeface="ImpressumStd"/>
              </a:rPr>
              <a:t>Scrum master</a:t>
            </a:r>
            <a:endParaRPr lang="en-US" sz="1200" dirty="0">
              <a:effectLst/>
            </a:endParaRPr>
          </a:p>
        </p:txBody>
      </p:sp>
      <p:sp>
        <p:nvSpPr>
          <p:cNvPr id="15" name="Title 1">
            <a:extLst>
              <a:ext uri="{FF2B5EF4-FFF2-40B4-BE49-F238E27FC236}">
                <a16:creationId xmlns:a16="http://schemas.microsoft.com/office/drawing/2014/main" id="{34B9416D-250E-DC49-8367-F131CCD4DE31}"/>
              </a:ext>
            </a:extLst>
          </p:cNvPr>
          <p:cNvSpPr>
            <a:spLocks noGrp="1"/>
          </p:cNvSpPr>
          <p:nvPr>
            <p:ph type="title"/>
          </p:nvPr>
        </p:nvSpPr>
        <p:spPr>
          <a:xfrm>
            <a:off x="569106" y="134038"/>
            <a:ext cx="10058400" cy="1609344"/>
          </a:xfrm>
        </p:spPr>
        <p:txBody>
          <a:bodyPr>
            <a:normAutofit/>
          </a:bodyPr>
          <a:lstStyle/>
          <a:p>
            <a:r>
              <a:rPr lang="en-US" sz="4000" dirty="0"/>
              <a:t>Scrum workflow</a:t>
            </a:r>
          </a:p>
        </p:txBody>
      </p:sp>
    </p:spTree>
    <p:extLst>
      <p:ext uri="{BB962C8B-B14F-4D97-AF65-F5344CB8AC3E}">
        <p14:creationId xmlns:p14="http://schemas.microsoft.com/office/powerpoint/2010/main" val="2477282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A33B-B587-0172-3B85-A5D883665954}"/>
              </a:ext>
            </a:extLst>
          </p:cNvPr>
          <p:cNvSpPr>
            <a:spLocks noGrp="1"/>
          </p:cNvSpPr>
          <p:nvPr>
            <p:ph type="title"/>
          </p:nvPr>
        </p:nvSpPr>
        <p:spPr>
          <a:xfrm>
            <a:off x="498348" y="0"/>
            <a:ext cx="10058400" cy="1609344"/>
          </a:xfrm>
        </p:spPr>
        <p:txBody>
          <a:bodyPr/>
          <a:lstStyle/>
          <a:p>
            <a:r>
              <a:rPr lang="en-US" dirty="0"/>
              <a:t>PRODUCT VS. SPRINT BACKLOG</a:t>
            </a:r>
          </a:p>
        </p:txBody>
      </p:sp>
      <p:sp>
        <p:nvSpPr>
          <p:cNvPr id="3" name="Content Placeholder 2">
            <a:extLst>
              <a:ext uri="{FF2B5EF4-FFF2-40B4-BE49-F238E27FC236}">
                <a16:creationId xmlns:a16="http://schemas.microsoft.com/office/drawing/2014/main" id="{57030245-AF10-B64A-271E-34178CB7D77D}"/>
              </a:ext>
            </a:extLst>
          </p:cNvPr>
          <p:cNvSpPr>
            <a:spLocks noGrp="1"/>
          </p:cNvSpPr>
          <p:nvPr>
            <p:ph idx="1"/>
          </p:nvPr>
        </p:nvSpPr>
        <p:spPr>
          <a:xfrm>
            <a:off x="300039" y="1609344"/>
            <a:ext cx="11515724" cy="4905756"/>
          </a:xfrm>
        </p:spPr>
        <p:txBody>
          <a:bodyPr>
            <a:normAutofit fontScale="92500" lnSpcReduction="10000"/>
          </a:bodyPr>
          <a:lstStyle/>
          <a:p>
            <a:pPr marL="0" lvl="0" indent="0" algn="just">
              <a:lnSpc>
                <a:spcPct val="100000"/>
              </a:lnSpc>
              <a:spcBef>
                <a:spcPts val="0"/>
              </a:spcBef>
              <a:buClrTx/>
              <a:buSzTx/>
              <a:buNone/>
              <a:defRPr/>
            </a:pPr>
            <a:r>
              <a:rPr lang="en-US" b="1" i="1" dirty="0">
                <a:solidFill>
                  <a:srgbClr val="FF0000"/>
                </a:solidFill>
              </a:rPr>
              <a:t>Product backlog</a:t>
            </a:r>
            <a:r>
              <a:rPr lang="en-US" b="1" i="1" dirty="0"/>
              <a:t> </a:t>
            </a:r>
          </a:p>
          <a:p>
            <a:pPr marL="171450" lvl="0" indent="-171450" algn="just">
              <a:lnSpc>
                <a:spcPct val="100000"/>
              </a:lnSpc>
              <a:spcBef>
                <a:spcPts val="0"/>
              </a:spcBef>
              <a:buClrTx/>
              <a:buSzTx/>
              <a:buFontTx/>
              <a:buChar char="-"/>
              <a:defRPr/>
            </a:pPr>
            <a:r>
              <a:rPr lang="en-US" dirty="0"/>
              <a:t>Prioritized list of all the </a:t>
            </a:r>
            <a:r>
              <a:rPr lang="en-US" b="1" dirty="0"/>
              <a:t>product requirements or features </a:t>
            </a:r>
            <a:r>
              <a:rPr lang="en-US" dirty="0"/>
              <a:t>that provide business value for the customer. </a:t>
            </a:r>
          </a:p>
          <a:p>
            <a:pPr marL="171450" lvl="0" indent="-171450" algn="just">
              <a:lnSpc>
                <a:spcPct val="100000"/>
              </a:lnSpc>
              <a:spcBef>
                <a:spcPts val="0"/>
              </a:spcBef>
              <a:buClrTx/>
              <a:buSzTx/>
              <a:buFontTx/>
              <a:buChar char="-"/>
              <a:defRPr/>
            </a:pPr>
            <a:r>
              <a:rPr lang="en-US" dirty="0"/>
              <a:t>Agreed upon items can be added to the backlog at any time</a:t>
            </a:r>
          </a:p>
          <a:p>
            <a:pPr marL="171450" lvl="0" indent="-171450" algn="just">
              <a:lnSpc>
                <a:spcPct val="100000"/>
              </a:lnSpc>
              <a:spcBef>
                <a:spcPts val="0"/>
              </a:spcBef>
              <a:buClrTx/>
              <a:buSzTx/>
              <a:buFontTx/>
              <a:buChar char="-"/>
              <a:defRPr/>
            </a:pPr>
            <a:endParaRPr lang="en-US" i="1" dirty="0">
              <a:solidFill>
                <a:srgbClr val="FF0000"/>
              </a:solidFill>
              <a:latin typeface="ImpressumStd"/>
            </a:endParaRPr>
          </a:p>
          <a:p>
            <a:pPr marL="0" indent="0" algn="just">
              <a:buNone/>
            </a:pPr>
            <a:r>
              <a:rPr lang="en-US" b="1" i="1" dirty="0">
                <a:solidFill>
                  <a:srgbClr val="FF0000"/>
                </a:solidFill>
                <a:latin typeface="ImpressumStd"/>
              </a:rPr>
              <a:t>Sprint Backlog:</a:t>
            </a:r>
          </a:p>
          <a:p>
            <a:pPr marL="171450" lvl="0" indent="-171450" algn="just">
              <a:lnSpc>
                <a:spcPct val="100000"/>
              </a:lnSpc>
              <a:spcBef>
                <a:spcPts val="0"/>
              </a:spcBef>
              <a:buClrTx/>
              <a:buSzTx/>
              <a:buFontTx/>
              <a:buChar char="-"/>
              <a:defRPr/>
            </a:pPr>
            <a:r>
              <a:rPr lang="en-US" dirty="0"/>
              <a:t>A subset of product backlog items selected by </a:t>
            </a:r>
            <a:r>
              <a:rPr lang="en-US" b="1" dirty="0"/>
              <a:t>the development team </a:t>
            </a:r>
            <a:r>
              <a:rPr lang="en-US" dirty="0"/>
              <a:t>to be completed in the current sprint. </a:t>
            </a:r>
          </a:p>
          <a:p>
            <a:pPr marL="171450" lvl="0" indent="-171450" algn="just">
              <a:lnSpc>
                <a:spcPct val="100000"/>
              </a:lnSpc>
              <a:spcBef>
                <a:spcPts val="0"/>
              </a:spcBef>
              <a:buClrTx/>
              <a:buSzTx/>
              <a:buFontTx/>
              <a:buChar char="-"/>
              <a:defRPr/>
            </a:pPr>
            <a:r>
              <a:rPr lang="en-US" i="1" dirty="0"/>
              <a:t>No new features can be added to the sprint backlog unless the sprint is cancelled and restarted. </a:t>
            </a:r>
          </a:p>
          <a:p>
            <a:endParaRPr lang="en-US" dirty="0"/>
          </a:p>
        </p:txBody>
      </p:sp>
      <p:sp>
        <p:nvSpPr>
          <p:cNvPr id="4" name="Slide Number Placeholder 3">
            <a:extLst>
              <a:ext uri="{FF2B5EF4-FFF2-40B4-BE49-F238E27FC236}">
                <a16:creationId xmlns:a16="http://schemas.microsoft.com/office/drawing/2014/main" id="{694C066F-58AC-BB52-0AA9-2043465D4B59}"/>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Tree>
    <p:extLst>
      <p:ext uri="{BB962C8B-B14F-4D97-AF65-F5344CB8AC3E}">
        <p14:creationId xmlns:p14="http://schemas.microsoft.com/office/powerpoint/2010/main" val="1523870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41F6A9-56DC-B44B-ABEE-AC2AEEC4B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8250" y="938710"/>
            <a:ext cx="8254477" cy="5263978"/>
          </a:xfrm>
        </p:spPr>
      </p:pic>
      <p:sp>
        <p:nvSpPr>
          <p:cNvPr id="4" name="Slide Number Placeholder 3">
            <a:extLst>
              <a:ext uri="{FF2B5EF4-FFF2-40B4-BE49-F238E27FC236}">
                <a16:creationId xmlns:a16="http://schemas.microsoft.com/office/drawing/2014/main" id="{1016BC24-82E2-9742-93D2-D70CD203285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grpSp>
        <p:nvGrpSpPr>
          <p:cNvPr id="18" name="Group 17">
            <a:extLst>
              <a:ext uri="{FF2B5EF4-FFF2-40B4-BE49-F238E27FC236}">
                <a16:creationId xmlns:a16="http://schemas.microsoft.com/office/drawing/2014/main" id="{4D99B5D2-0D5B-0044-B9FF-751638C0B06F}"/>
              </a:ext>
            </a:extLst>
          </p:cNvPr>
          <p:cNvGrpSpPr/>
          <p:nvPr/>
        </p:nvGrpSpPr>
        <p:grpSpPr>
          <a:xfrm>
            <a:off x="1788250" y="3962397"/>
            <a:ext cx="5211265" cy="2240291"/>
            <a:chOff x="1788250" y="3962397"/>
            <a:chExt cx="5211265" cy="2240291"/>
          </a:xfrm>
        </p:grpSpPr>
        <p:pic>
          <p:nvPicPr>
            <p:cNvPr id="12" name="Content Placeholder 5">
              <a:extLst>
                <a:ext uri="{FF2B5EF4-FFF2-40B4-BE49-F238E27FC236}">
                  <a16:creationId xmlns:a16="http://schemas.microsoft.com/office/drawing/2014/main" id="{A335D45E-D760-7B42-94F7-59A73E433C10}"/>
                </a:ext>
              </a:extLst>
            </p:cNvPr>
            <p:cNvPicPr>
              <a:picLocks noChangeAspect="1"/>
            </p:cNvPicPr>
            <p:nvPr/>
          </p:nvPicPr>
          <p:blipFill rotWithShape="1">
            <a:blip r:embed="rId4">
              <a:clrChange>
                <a:clrFrom>
                  <a:srgbClr val="FFFFFF"/>
                </a:clrFrom>
                <a:clrTo>
                  <a:srgbClr val="FFFFFF">
                    <a:alpha val="0"/>
                  </a:srgbClr>
                </a:clrTo>
              </a:clrChange>
              <a:duotone>
                <a:prstClr val="black"/>
                <a:srgbClr val="D34817">
                  <a:tint val="45000"/>
                  <a:satMod val="400000"/>
                </a:srgbClr>
              </a:duotone>
              <a:extLst>
                <a:ext uri="{28A0092B-C50C-407E-A947-70E740481C1C}">
                  <a14:useLocalDpi xmlns:a14="http://schemas.microsoft.com/office/drawing/2010/main" val="0"/>
                </a:ext>
              </a:extLst>
            </a:blip>
            <a:srcRect t="57441" r="71353"/>
            <a:stretch/>
          </p:blipFill>
          <p:spPr>
            <a:xfrm>
              <a:off x="1788250" y="3962400"/>
              <a:ext cx="2364649" cy="2240288"/>
            </a:xfrm>
            <a:prstGeom prst="rect">
              <a:avLst/>
            </a:prstGeom>
            <a:ln>
              <a:noFill/>
            </a:ln>
          </p:spPr>
        </p:pic>
        <p:pic>
          <p:nvPicPr>
            <p:cNvPr id="16" name="Content Placeholder 5">
              <a:extLst>
                <a:ext uri="{FF2B5EF4-FFF2-40B4-BE49-F238E27FC236}">
                  <a16:creationId xmlns:a16="http://schemas.microsoft.com/office/drawing/2014/main" id="{143C156D-E6D3-694B-80A0-0EE8EEC202AD}"/>
                </a:ext>
              </a:extLst>
            </p:cNvPr>
            <p:cNvPicPr>
              <a:picLocks noChangeAspect="1"/>
            </p:cNvPicPr>
            <p:nvPr/>
          </p:nvPicPr>
          <p:blipFill rotWithShape="1">
            <a:blip r:embed="rId3">
              <a:extLst>
                <a:ext uri="{28A0092B-C50C-407E-A947-70E740481C1C}">
                  <a14:useLocalDpi xmlns:a14="http://schemas.microsoft.com/office/drawing/2010/main" val="0"/>
                </a:ext>
              </a:extLst>
            </a:blip>
            <a:srcRect l="9327" t="57442" r="78804" b="39105"/>
            <a:stretch/>
          </p:blipFill>
          <p:spPr>
            <a:xfrm>
              <a:off x="2558141" y="3962397"/>
              <a:ext cx="979714" cy="181798"/>
            </a:xfrm>
            <a:prstGeom prst="rect">
              <a:avLst/>
            </a:prstGeom>
          </p:spPr>
        </p:pic>
        <p:pic>
          <p:nvPicPr>
            <p:cNvPr id="17" name="Content Placeholder 5">
              <a:extLst>
                <a:ext uri="{FF2B5EF4-FFF2-40B4-BE49-F238E27FC236}">
                  <a16:creationId xmlns:a16="http://schemas.microsoft.com/office/drawing/2014/main" id="{C9DC9C95-BA84-814C-ACAF-0BC6AC979743}"/>
                </a:ext>
              </a:extLst>
            </p:cNvPr>
            <p:cNvPicPr>
              <a:picLocks noChangeAspect="1"/>
            </p:cNvPicPr>
            <p:nvPr/>
          </p:nvPicPr>
          <p:blipFill rotWithShape="1">
            <a:blip r:embed="rId3">
              <a:extLst>
                <a:ext uri="{28A0092B-C50C-407E-A947-70E740481C1C}">
                  <a14:useLocalDpi xmlns:a14="http://schemas.microsoft.com/office/drawing/2010/main" val="0"/>
                </a:ext>
              </a:extLst>
            </a:blip>
            <a:srcRect l="20934" t="86293" r="36957" b="5277"/>
            <a:stretch/>
          </p:blipFill>
          <p:spPr>
            <a:xfrm>
              <a:off x="3523920" y="5475515"/>
              <a:ext cx="3475595" cy="443775"/>
            </a:xfrm>
            <a:prstGeom prst="rect">
              <a:avLst/>
            </a:prstGeom>
          </p:spPr>
        </p:pic>
      </p:grpSp>
      <p:sp>
        <p:nvSpPr>
          <p:cNvPr id="13" name="Rectangle 12">
            <a:extLst>
              <a:ext uri="{FF2B5EF4-FFF2-40B4-BE49-F238E27FC236}">
                <a16:creationId xmlns:a16="http://schemas.microsoft.com/office/drawing/2014/main" id="{CE7B7D94-B668-DA4A-B830-CCF57A2AF9FD}"/>
              </a:ext>
            </a:extLst>
          </p:cNvPr>
          <p:cNvSpPr/>
          <p:nvPr/>
        </p:nvSpPr>
        <p:spPr>
          <a:xfrm>
            <a:off x="8565270" y="1289304"/>
            <a:ext cx="1477457" cy="276999"/>
          </a:xfrm>
          <a:prstGeom prst="rect">
            <a:avLst/>
          </a:prstGeom>
        </p:spPr>
        <p:txBody>
          <a:bodyPr wrap="square">
            <a:spAutoFit/>
          </a:bodyPr>
          <a:lstStyle/>
          <a:p>
            <a:r>
              <a:rPr lang="en-US" sz="1200" i="1" dirty="0">
                <a:latin typeface="ImpressumStd"/>
              </a:rPr>
              <a:t>Scrum master</a:t>
            </a:r>
            <a:endParaRPr lang="en-US" sz="1200" dirty="0">
              <a:effectLst/>
            </a:endParaRPr>
          </a:p>
        </p:txBody>
      </p:sp>
      <p:grpSp>
        <p:nvGrpSpPr>
          <p:cNvPr id="3" name="Group 2">
            <a:extLst>
              <a:ext uri="{FF2B5EF4-FFF2-40B4-BE49-F238E27FC236}">
                <a16:creationId xmlns:a16="http://schemas.microsoft.com/office/drawing/2014/main" id="{A81B8CD7-49FA-6742-BB34-BF0CF5A0BDFC}"/>
              </a:ext>
            </a:extLst>
          </p:cNvPr>
          <p:cNvGrpSpPr/>
          <p:nvPr/>
        </p:nvGrpSpPr>
        <p:grpSpPr>
          <a:xfrm>
            <a:off x="4152899" y="943490"/>
            <a:ext cx="3326850" cy="4063939"/>
            <a:chOff x="4152899" y="943490"/>
            <a:chExt cx="3326850" cy="4063939"/>
          </a:xfrm>
        </p:grpSpPr>
        <p:pic>
          <p:nvPicPr>
            <p:cNvPr id="14" name="Content Placeholder 5">
              <a:extLst>
                <a:ext uri="{FF2B5EF4-FFF2-40B4-BE49-F238E27FC236}">
                  <a16:creationId xmlns:a16="http://schemas.microsoft.com/office/drawing/2014/main" id="{D2138AD4-9DE0-794C-8459-DAF3C9C4862F}"/>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28647" r="31050" b="22797"/>
            <a:stretch/>
          </p:blipFill>
          <p:spPr>
            <a:xfrm>
              <a:off x="4152899" y="943490"/>
              <a:ext cx="3326850" cy="4063939"/>
            </a:xfrm>
            <a:prstGeom prst="rect">
              <a:avLst/>
            </a:prstGeom>
          </p:spPr>
        </p:pic>
        <p:pic>
          <p:nvPicPr>
            <p:cNvPr id="19" name="Content Placeholder 5">
              <a:extLst>
                <a:ext uri="{FF2B5EF4-FFF2-40B4-BE49-F238E27FC236}">
                  <a16:creationId xmlns:a16="http://schemas.microsoft.com/office/drawing/2014/main" id="{CF862D7D-CA8A-094E-8638-27E8F97D9A66}"/>
                </a:ext>
              </a:extLst>
            </p:cNvPr>
            <p:cNvPicPr>
              <a:picLocks noChangeAspect="1"/>
            </p:cNvPicPr>
            <p:nvPr/>
          </p:nvPicPr>
          <p:blipFill rotWithShape="1">
            <a:blip r:embed="rId3">
              <a:extLst>
                <a:ext uri="{28A0092B-C50C-407E-A947-70E740481C1C}">
                  <a14:useLocalDpi xmlns:a14="http://schemas.microsoft.com/office/drawing/2010/main" val="0"/>
                </a:ext>
              </a:extLst>
            </a:blip>
            <a:srcRect l="28647" t="45827" r="62026" b="38742"/>
            <a:stretch/>
          </p:blipFill>
          <p:spPr>
            <a:xfrm>
              <a:off x="4152899" y="3352800"/>
              <a:ext cx="769891" cy="812281"/>
            </a:xfrm>
            <a:prstGeom prst="rect">
              <a:avLst/>
            </a:prstGeom>
          </p:spPr>
        </p:pic>
      </p:grpSp>
      <p:pic>
        <p:nvPicPr>
          <p:cNvPr id="21" name="Content Placeholder 5">
            <a:extLst>
              <a:ext uri="{FF2B5EF4-FFF2-40B4-BE49-F238E27FC236}">
                <a16:creationId xmlns:a16="http://schemas.microsoft.com/office/drawing/2014/main" id="{9F6D6BFC-089A-994C-A36E-4475A405B903}"/>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68950" t="9878" r="11019" b="71393"/>
          <a:stretch/>
        </p:blipFill>
        <p:spPr>
          <a:xfrm>
            <a:off x="7479749" y="1458686"/>
            <a:ext cx="1653365" cy="985884"/>
          </a:xfrm>
          <a:prstGeom prst="rect">
            <a:avLst/>
          </a:prstGeom>
        </p:spPr>
      </p:pic>
      <p:sp>
        <p:nvSpPr>
          <p:cNvPr id="22" name="Title 1">
            <a:extLst>
              <a:ext uri="{FF2B5EF4-FFF2-40B4-BE49-F238E27FC236}">
                <a16:creationId xmlns:a16="http://schemas.microsoft.com/office/drawing/2014/main" id="{F7DA8AD9-A7EC-D340-92DA-E5577AD410FE}"/>
              </a:ext>
            </a:extLst>
          </p:cNvPr>
          <p:cNvSpPr txBox="1">
            <a:spLocks/>
          </p:cNvSpPr>
          <p:nvPr/>
        </p:nvSpPr>
        <p:spPr>
          <a:xfrm>
            <a:off x="569106" y="134038"/>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a:t>Scrum workflow</a:t>
            </a:r>
            <a:endParaRPr lang="en-US" sz="4000" dirty="0"/>
          </a:p>
        </p:txBody>
      </p:sp>
    </p:spTree>
    <p:extLst>
      <p:ext uri="{BB962C8B-B14F-4D97-AF65-F5344CB8AC3E}">
        <p14:creationId xmlns:p14="http://schemas.microsoft.com/office/powerpoint/2010/main" val="183445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811" y="84582"/>
            <a:ext cx="10058400" cy="1609344"/>
          </a:xfrm>
        </p:spPr>
        <p:txBody>
          <a:bodyPr/>
          <a:lstStyle/>
          <a:p>
            <a:r>
              <a:rPr lang="en-US" dirty="0"/>
              <a:t>Business Goals</a:t>
            </a:r>
          </a:p>
        </p:txBody>
      </p:sp>
      <p:sp>
        <p:nvSpPr>
          <p:cNvPr id="3" name="Content Placeholder 2"/>
          <p:cNvSpPr>
            <a:spLocks noGrp="1"/>
          </p:cNvSpPr>
          <p:nvPr>
            <p:ph idx="1"/>
          </p:nvPr>
        </p:nvSpPr>
        <p:spPr>
          <a:xfrm>
            <a:off x="1069848" y="1543049"/>
            <a:ext cx="10058400" cy="5057775"/>
          </a:xfrm>
        </p:spPr>
        <p:txBody>
          <a:bodyPr>
            <a:noAutofit/>
          </a:bodyPr>
          <a:lstStyle/>
          <a:p>
            <a:r>
              <a:rPr lang="en-US" sz="3200" dirty="0"/>
              <a:t>Organizations have a reason for needed the proposed system</a:t>
            </a:r>
          </a:p>
          <a:p>
            <a:r>
              <a:rPr lang="en-US" sz="3200" dirty="0"/>
              <a:t>This could be characterized in a number of different ways</a:t>
            </a:r>
          </a:p>
          <a:p>
            <a:pPr lvl="1"/>
            <a:r>
              <a:rPr lang="en-US" dirty="0"/>
              <a:t>Market intent </a:t>
            </a:r>
          </a:p>
          <a:p>
            <a:pPr lvl="1"/>
            <a:r>
              <a:rPr lang="en-US" dirty="0"/>
              <a:t>Product roadmap</a:t>
            </a:r>
          </a:p>
          <a:p>
            <a:pPr lvl="1"/>
            <a:r>
              <a:rPr lang="en-US" dirty="0"/>
              <a:t>Business &amp; operational strategy</a:t>
            </a:r>
          </a:p>
          <a:p>
            <a:pPr lvl="1"/>
            <a:r>
              <a:rPr lang="en-US" dirty="0"/>
              <a:t>…</a:t>
            </a:r>
          </a:p>
          <a:p>
            <a:r>
              <a:rPr lang="en-US" sz="3200" dirty="0"/>
              <a:t>Ideally this would describe high level goals, associated measures, and tactical approaches</a:t>
            </a:r>
          </a:p>
        </p:txBody>
      </p:sp>
    </p:spTree>
    <p:extLst>
      <p:ext uri="{BB962C8B-B14F-4D97-AF65-F5344CB8AC3E}">
        <p14:creationId xmlns:p14="http://schemas.microsoft.com/office/powerpoint/2010/main" val="1176965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41F6A9-56DC-B44B-ABEE-AC2AEEC4B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8250" y="938710"/>
            <a:ext cx="8254477" cy="5263978"/>
          </a:xfrm>
        </p:spPr>
      </p:pic>
      <p:sp>
        <p:nvSpPr>
          <p:cNvPr id="4" name="Slide Number Placeholder 3">
            <a:extLst>
              <a:ext uri="{FF2B5EF4-FFF2-40B4-BE49-F238E27FC236}">
                <a16:creationId xmlns:a16="http://schemas.microsoft.com/office/drawing/2014/main" id="{1016BC24-82E2-9742-93D2-D70CD2032855}"/>
              </a:ext>
            </a:extLst>
          </p:cNvPr>
          <p:cNvSpPr>
            <a:spLocks noGrp="1"/>
          </p:cNvSpPr>
          <p:nvPr>
            <p:ph type="sldNum" sz="quarter" idx="12"/>
          </p:nvPr>
        </p:nvSpPr>
        <p:spPr/>
        <p:txBody>
          <a:bodyPr/>
          <a:lstStyle/>
          <a:p>
            <a:fld id="{4FAB73BC-B049-4115-A692-8D63A059BFB8}" type="slidenum">
              <a:rPr lang="en-US" smtClean="0"/>
              <a:pPr/>
              <a:t>50</a:t>
            </a:fld>
            <a:endParaRPr lang="en-US" dirty="0"/>
          </a:p>
        </p:txBody>
      </p:sp>
      <p:grpSp>
        <p:nvGrpSpPr>
          <p:cNvPr id="18" name="Group 17">
            <a:extLst>
              <a:ext uri="{FF2B5EF4-FFF2-40B4-BE49-F238E27FC236}">
                <a16:creationId xmlns:a16="http://schemas.microsoft.com/office/drawing/2014/main" id="{4D99B5D2-0D5B-0044-B9FF-751638C0B06F}"/>
              </a:ext>
            </a:extLst>
          </p:cNvPr>
          <p:cNvGrpSpPr/>
          <p:nvPr/>
        </p:nvGrpSpPr>
        <p:grpSpPr>
          <a:xfrm>
            <a:off x="1788250" y="3962397"/>
            <a:ext cx="5211265" cy="2240291"/>
            <a:chOff x="1788250" y="3962397"/>
            <a:chExt cx="5211265" cy="2240291"/>
          </a:xfrm>
        </p:grpSpPr>
        <p:pic>
          <p:nvPicPr>
            <p:cNvPr id="12" name="Content Placeholder 5">
              <a:extLst>
                <a:ext uri="{FF2B5EF4-FFF2-40B4-BE49-F238E27FC236}">
                  <a16:creationId xmlns:a16="http://schemas.microsoft.com/office/drawing/2014/main" id="{A335D45E-D760-7B42-94F7-59A73E433C10}"/>
                </a:ext>
              </a:extLst>
            </p:cNvPr>
            <p:cNvPicPr>
              <a:picLocks noChangeAspect="1"/>
            </p:cNvPicPr>
            <p:nvPr/>
          </p:nvPicPr>
          <p:blipFill rotWithShape="1">
            <a:blip r:embed="rId4">
              <a:clrChange>
                <a:clrFrom>
                  <a:srgbClr val="FFFFFF"/>
                </a:clrFrom>
                <a:clrTo>
                  <a:srgbClr val="FFFFFF">
                    <a:alpha val="0"/>
                  </a:srgbClr>
                </a:clrTo>
              </a:clrChange>
              <a:duotone>
                <a:prstClr val="black"/>
                <a:srgbClr val="D34817">
                  <a:tint val="45000"/>
                  <a:satMod val="400000"/>
                </a:srgbClr>
              </a:duotone>
              <a:extLst>
                <a:ext uri="{28A0092B-C50C-407E-A947-70E740481C1C}">
                  <a14:useLocalDpi xmlns:a14="http://schemas.microsoft.com/office/drawing/2010/main" val="0"/>
                </a:ext>
              </a:extLst>
            </a:blip>
            <a:srcRect t="57441" r="71353"/>
            <a:stretch/>
          </p:blipFill>
          <p:spPr>
            <a:xfrm>
              <a:off x="1788250" y="3962400"/>
              <a:ext cx="2364649" cy="2240288"/>
            </a:xfrm>
            <a:prstGeom prst="rect">
              <a:avLst/>
            </a:prstGeom>
            <a:ln>
              <a:noFill/>
            </a:ln>
          </p:spPr>
        </p:pic>
        <p:pic>
          <p:nvPicPr>
            <p:cNvPr id="16" name="Content Placeholder 5">
              <a:extLst>
                <a:ext uri="{FF2B5EF4-FFF2-40B4-BE49-F238E27FC236}">
                  <a16:creationId xmlns:a16="http://schemas.microsoft.com/office/drawing/2014/main" id="{143C156D-E6D3-694B-80A0-0EE8EEC202AD}"/>
                </a:ext>
              </a:extLst>
            </p:cNvPr>
            <p:cNvPicPr>
              <a:picLocks noChangeAspect="1"/>
            </p:cNvPicPr>
            <p:nvPr/>
          </p:nvPicPr>
          <p:blipFill rotWithShape="1">
            <a:blip r:embed="rId3">
              <a:extLst>
                <a:ext uri="{28A0092B-C50C-407E-A947-70E740481C1C}">
                  <a14:useLocalDpi xmlns:a14="http://schemas.microsoft.com/office/drawing/2010/main" val="0"/>
                </a:ext>
              </a:extLst>
            </a:blip>
            <a:srcRect l="9327" t="57442" r="78804" b="39105"/>
            <a:stretch/>
          </p:blipFill>
          <p:spPr>
            <a:xfrm>
              <a:off x="2558141" y="3962397"/>
              <a:ext cx="979714" cy="181798"/>
            </a:xfrm>
            <a:prstGeom prst="rect">
              <a:avLst/>
            </a:prstGeom>
          </p:spPr>
        </p:pic>
        <p:pic>
          <p:nvPicPr>
            <p:cNvPr id="17" name="Content Placeholder 5">
              <a:extLst>
                <a:ext uri="{FF2B5EF4-FFF2-40B4-BE49-F238E27FC236}">
                  <a16:creationId xmlns:a16="http://schemas.microsoft.com/office/drawing/2014/main" id="{C9DC9C95-BA84-814C-ACAF-0BC6AC979743}"/>
                </a:ext>
              </a:extLst>
            </p:cNvPr>
            <p:cNvPicPr>
              <a:picLocks noChangeAspect="1"/>
            </p:cNvPicPr>
            <p:nvPr/>
          </p:nvPicPr>
          <p:blipFill rotWithShape="1">
            <a:blip r:embed="rId3">
              <a:extLst>
                <a:ext uri="{28A0092B-C50C-407E-A947-70E740481C1C}">
                  <a14:useLocalDpi xmlns:a14="http://schemas.microsoft.com/office/drawing/2010/main" val="0"/>
                </a:ext>
              </a:extLst>
            </a:blip>
            <a:srcRect l="20934" t="86293" r="36957" b="5277"/>
            <a:stretch/>
          </p:blipFill>
          <p:spPr>
            <a:xfrm>
              <a:off x="3523920" y="5475515"/>
              <a:ext cx="3475595" cy="443775"/>
            </a:xfrm>
            <a:prstGeom prst="rect">
              <a:avLst/>
            </a:prstGeom>
          </p:spPr>
        </p:pic>
      </p:grpSp>
      <p:sp>
        <p:nvSpPr>
          <p:cNvPr id="13" name="Rectangle 12">
            <a:extLst>
              <a:ext uri="{FF2B5EF4-FFF2-40B4-BE49-F238E27FC236}">
                <a16:creationId xmlns:a16="http://schemas.microsoft.com/office/drawing/2014/main" id="{CE7B7D94-B668-DA4A-B830-CCF57A2AF9FD}"/>
              </a:ext>
            </a:extLst>
          </p:cNvPr>
          <p:cNvSpPr/>
          <p:nvPr/>
        </p:nvSpPr>
        <p:spPr>
          <a:xfrm>
            <a:off x="8565270" y="1289304"/>
            <a:ext cx="1477457" cy="276999"/>
          </a:xfrm>
          <a:prstGeom prst="rect">
            <a:avLst/>
          </a:prstGeom>
        </p:spPr>
        <p:txBody>
          <a:bodyPr wrap="square">
            <a:spAutoFit/>
          </a:bodyPr>
          <a:lstStyle/>
          <a:p>
            <a:r>
              <a:rPr lang="en-US" sz="1200" i="1" dirty="0">
                <a:latin typeface="ImpressumStd"/>
              </a:rPr>
              <a:t>Scrum master</a:t>
            </a:r>
            <a:endParaRPr lang="en-US" sz="1200" dirty="0">
              <a:effectLst/>
            </a:endParaRPr>
          </a:p>
        </p:txBody>
      </p:sp>
      <p:grpSp>
        <p:nvGrpSpPr>
          <p:cNvPr id="3" name="Group 2">
            <a:extLst>
              <a:ext uri="{FF2B5EF4-FFF2-40B4-BE49-F238E27FC236}">
                <a16:creationId xmlns:a16="http://schemas.microsoft.com/office/drawing/2014/main" id="{A81B8CD7-49FA-6742-BB34-BF0CF5A0BDFC}"/>
              </a:ext>
            </a:extLst>
          </p:cNvPr>
          <p:cNvGrpSpPr/>
          <p:nvPr/>
        </p:nvGrpSpPr>
        <p:grpSpPr>
          <a:xfrm>
            <a:off x="4152899" y="943490"/>
            <a:ext cx="3326850" cy="4063939"/>
            <a:chOff x="4152899" y="943490"/>
            <a:chExt cx="3326850" cy="4063939"/>
          </a:xfrm>
        </p:grpSpPr>
        <p:pic>
          <p:nvPicPr>
            <p:cNvPr id="14" name="Content Placeholder 5">
              <a:extLst>
                <a:ext uri="{FF2B5EF4-FFF2-40B4-BE49-F238E27FC236}">
                  <a16:creationId xmlns:a16="http://schemas.microsoft.com/office/drawing/2014/main" id="{D2138AD4-9DE0-794C-8459-DAF3C9C4862F}"/>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28647" r="31050" b="22797"/>
            <a:stretch/>
          </p:blipFill>
          <p:spPr>
            <a:xfrm>
              <a:off x="4152899" y="943490"/>
              <a:ext cx="3326850" cy="4063939"/>
            </a:xfrm>
            <a:prstGeom prst="rect">
              <a:avLst/>
            </a:prstGeom>
          </p:spPr>
        </p:pic>
        <p:pic>
          <p:nvPicPr>
            <p:cNvPr id="19" name="Content Placeholder 5">
              <a:extLst>
                <a:ext uri="{FF2B5EF4-FFF2-40B4-BE49-F238E27FC236}">
                  <a16:creationId xmlns:a16="http://schemas.microsoft.com/office/drawing/2014/main" id="{CF862D7D-CA8A-094E-8638-27E8F97D9A66}"/>
                </a:ext>
              </a:extLst>
            </p:cNvPr>
            <p:cNvPicPr>
              <a:picLocks noChangeAspect="1"/>
            </p:cNvPicPr>
            <p:nvPr/>
          </p:nvPicPr>
          <p:blipFill rotWithShape="1">
            <a:blip r:embed="rId3">
              <a:extLst>
                <a:ext uri="{28A0092B-C50C-407E-A947-70E740481C1C}">
                  <a14:useLocalDpi xmlns:a14="http://schemas.microsoft.com/office/drawing/2010/main" val="0"/>
                </a:ext>
              </a:extLst>
            </a:blip>
            <a:srcRect l="28647" t="45827" r="62026" b="38742"/>
            <a:stretch/>
          </p:blipFill>
          <p:spPr>
            <a:xfrm>
              <a:off x="4152899" y="3352800"/>
              <a:ext cx="769891" cy="812281"/>
            </a:xfrm>
            <a:prstGeom prst="rect">
              <a:avLst/>
            </a:prstGeom>
          </p:spPr>
        </p:pic>
      </p:grpSp>
      <p:pic>
        <p:nvPicPr>
          <p:cNvPr id="21" name="Content Placeholder 5">
            <a:extLst>
              <a:ext uri="{FF2B5EF4-FFF2-40B4-BE49-F238E27FC236}">
                <a16:creationId xmlns:a16="http://schemas.microsoft.com/office/drawing/2014/main" id="{9F6D6BFC-089A-994C-A36E-4475A405B903}"/>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68950" t="9878" r="11019" b="71393"/>
          <a:stretch/>
        </p:blipFill>
        <p:spPr>
          <a:xfrm>
            <a:off x="7479749" y="1458686"/>
            <a:ext cx="1653365" cy="985884"/>
          </a:xfrm>
          <a:prstGeom prst="rect">
            <a:avLst/>
          </a:prstGeom>
        </p:spPr>
      </p:pic>
      <p:pic>
        <p:nvPicPr>
          <p:cNvPr id="15" name="Content Placeholder 5">
            <a:extLst>
              <a:ext uri="{FF2B5EF4-FFF2-40B4-BE49-F238E27FC236}">
                <a16:creationId xmlns:a16="http://schemas.microsoft.com/office/drawing/2014/main" id="{DFB18C25-7CA1-BD49-A5C5-57222C60365E}"/>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71353" t="54684" r="21306" b="13814"/>
          <a:stretch/>
        </p:blipFill>
        <p:spPr>
          <a:xfrm>
            <a:off x="7678078" y="3817286"/>
            <a:ext cx="605951" cy="1658229"/>
          </a:xfrm>
          <a:prstGeom prst="rect">
            <a:avLst/>
          </a:prstGeom>
        </p:spPr>
      </p:pic>
      <p:pic>
        <p:nvPicPr>
          <p:cNvPr id="22" name="Content Placeholder 5">
            <a:extLst>
              <a:ext uri="{FF2B5EF4-FFF2-40B4-BE49-F238E27FC236}">
                <a16:creationId xmlns:a16="http://schemas.microsoft.com/office/drawing/2014/main" id="{37D8DA8F-06AE-5649-8B0D-4F2997C11319}"/>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80680" t="54684" b="27330"/>
          <a:stretch/>
        </p:blipFill>
        <p:spPr>
          <a:xfrm>
            <a:off x="8447969" y="3817286"/>
            <a:ext cx="1594758" cy="946739"/>
          </a:xfrm>
          <a:prstGeom prst="rect">
            <a:avLst/>
          </a:prstGeom>
        </p:spPr>
      </p:pic>
      <p:sp>
        <p:nvSpPr>
          <p:cNvPr id="23" name="Title 1">
            <a:extLst>
              <a:ext uri="{FF2B5EF4-FFF2-40B4-BE49-F238E27FC236}">
                <a16:creationId xmlns:a16="http://schemas.microsoft.com/office/drawing/2014/main" id="{EA166AC2-DA75-E240-8169-EA9B57DADA66}"/>
              </a:ext>
            </a:extLst>
          </p:cNvPr>
          <p:cNvSpPr>
            <a:spLocks noGrp="1"/>
          </p:cNvSpPr>
          <p:nvPr>
            <p:ph type="title"/>
          </p:nvPr>
        </p:nvSpPr>
        <p:spPr>
          <a:xfrm>
            <a:off x="569106" y="134038"/>
            <a:ext cx="10058400" cy="1609344"/>
          </a:xfrm>
        </p:spPr>
        <p:txBody>
          <a:bodyPr>
            <a:normAutofit/>
          </a:bodyPr>
          <a:lstStyle/>
          <a:p>
            <a:r>
              <a:rPr lang="en-US" sz="4000" dirty="0"/>
              <a:t>Scrum workflow</a:t>
            </a:r>
          </a:p>
        </p:txBody>
      </p:sp>
      <p:sp>
        <p:nvSpPr>
          <p:cNvPr id="2" name="Rectangle 1">
            <a:extLst>
              <a:ext uri="{FF2B5EF4-FFF2-40B4-BE49-F238E27FC236}">
                <a16:creationId xmlns:a16="http://schemas.microsoft.com/office/drawing/2014/main" id="{EE53C3A3-A1CA-2A4E-AE4C-2C45E5B0B683}"/>
              </a:ext>
            </a:extLst>
          </p:cNvPr>
          <p:cNvSpPr/>
          <p:nvPr/>
        </p:nvSpPr>
        <p:spPr>
          <a:xfrm>
            <a:off x="8170973" y="5469769"/>
            <a:ext cx="2353721" cy="369332"/>
          </a:xfrm>
          <a:prstGeom prst="rect">
            <a:avLst/>
          </a:prstGeom>
        </p:spPr>
        <p:txBody>
          <a:bodyPr wrap="none">
            <a:spAutoFit/>
          </a:bodyPr>
          <a:lstStyle/>
          <a:p>
            <a:r>
              <a:rPr lang="en-US" b="1" dirty="0">
                <a:solidFill>
                  <a:srgbClr val="FF0000"/>
                </a:solidFill>
              </a:rPr>
              <a:t>Sprint Review Meeting</a:t>
            </a:r>
            <a:endParaRPr lang="en-US" dirty="0">
              <a:solidFill>
                <a:srgbClr val="FF0000"/>
              </a:solidFill>
            </a:endParaRPr>
          </a:p>
        </p:txBody>
      </p:sp>
      <p:sp>
        <p:nvSpPr>
          <p:cNvPr id="5" name="Rectangle 4">
            <a:extLst>
              <a:ext uri="{FF2B5EF4-FFF2-40B4-BE49-F238E27FC236}">
                <a16:creationId xmlns:a16="http://schemas.microsoft.com/office/drawing/2014/main" id="{C58D1E26-2859-7F49-9FAD-DD1072BEAEEF}"/>
              </a:ext>
            </a:extLst>
          </p:cNvPr>
          <p:cNvSpPr/>
          <p:nvPr/>
        </p:nvSpPr>
        <p:spPr>
          <a:xfrm>
            <a:off x="8160725" y="5781082"/>
            <a:ext cx="3077253" cy="369332"/>
          </a:xfrm>
          <a:prstGeom prst="rect">
            <a:avLst/>
          </a:prstGeom>
        </p:spPr>
        <p:txBody>
          <a:bodyPr wrap="none">
            <a:spAutoFit/>
          </a:bodyPr>
          <a:lstStyle/>
          <a:p>
            <a:r>
              <a:rPr lang="en-US" b="1" dirty="0"/>
              <a:t>Sprint Retrospective Meeting</a:t>
            </a:r>
            <a:endParaRPr lang="en-US" dirty="0"/>
          </a:p>
        </p:txBody>
      </p:sp>
    </p:spTree>
    <p:extLst>
      <p:ext uri="{BB962C8B-B14F-4D97-AF65-F5344CB8AC3E}">
        <p14:creationId xmlns:p14="http://schemas.microsoft.com/office/powerpoint/2010/main" val="4568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3AFA-F7E5-D68D-D1ED-F29F63C76985}"/>
              </a:ext>
            </a:extLst>
          </p:cNvPr>
          <p:cNvSpPr>
            <a:spLocks noGrp="1"/>
          </p:cNvSpPr>
          <p:nvPr>
            <p:ph type="title"/>
          </p:nvPr>
        </p:nvSpPr>
        <p:spPr>
          <a:xfrm>
            <a:off x="941260" y="41719"/>
            <a:ext cx="10058400" cy="1609344"/>
          </a:xfrm>
        </p:spPr>
        <p:txBody>
          <a:bodyPr/>
          <a:lstStyle/>
          <a:p>
            <a:pPr algn="ctr"/>
            <a:r>
              <a:rPr lang="en-US" dirty="0"/>
              <a:t>meetings in scrum</a:t>
            </a:r>
          </a:p>
        </p:txBody>
      </p:sp>
      <p:sp>
        <p:nvSpPr>
          <p:cNvPr id="3" name="Content Placeholder 2">
            <a:extLst>
              <a:ext uri="{FF2B5EF4-FFF2-40B4-BE49-F238E27FC236}">
                <a16:creationId xmlns:a16="http://schemas.microsoft.com/office/drawing/2014/main" id="{F2945A2F-D038-4532-49A1-9F9F193D15F8}"/>
              </a:ext>
            </a:extLst>
          </p:cNvPr>
          <p:cNvSpPr>
            <a:spLocks noGrp="1"/>
          </p:cNvSpPr>
          <p:nvPr>
            <p:ph idx="1"/>
          </p:nvPr>
        </p:nvSpPr>
        <p:spPr>
          <a:xfrm>
            <a:off x="240792" y="1385889"/>
            <a:ext cx="11710416" cy="5252020"/>
          </a:xfrm>
        </p:spPr>
        <p:txBody>
          <a:bodyPr>
            <a:normAutofit fontScale="55000" lnSpcReduction="20000"/>
          </a:bodyPr>
          <a:lstStyle/>
          <a:p>
            <a:pPr algn="l"/>
            <a:r>
              <a:rPr lang="en-US" sz="4800" b="1" i="0" dirty="0">
                <a:solidFill>
                  <a:srgbClr val="374151"/>
                </a:solidFill>
                <a:effectLst/>
                <a:latin typeface="Söhne"/>
              </a:rPr>
              <a:t>Sprint Planning: </a:t>
            </a:r>
            <a:r>
              <a:rPr lang="en-US" sz="4800" b="0" i="0" dirty="0">
                <a:solidFill>
                  <a:srgbClr val="374151"/>
                </a:solidFill>
                <a:effectLst/>
                <a:latin typeface="Söhne"/>
              </a:rPr>
              <a:t>A meeting at the beginning of each sprint where the team, Product Owner, and Scrum Master collaborate to define the goals for the sprint and select the items from the product backlog to be worked on.</a:t>
            </a:r>
          </a:p>
          <a:p>
            <a:pPr algn="l"/>
            <a:endParaRPr lang="en-US" sz="4800" b="1" i="0" dirty="0">
              <a:solidFill>
                <a:srgbClr val="374151"/>
              </a:solidFill>
              <a:effectLst/>
              <a:latin typeface="Söhne"/>
            </a:endParaRPr>
          </a:p>
          <a:p>
            <a:pPr algn="l"/>
            <a:r>
              <a:rPr lang="en-US" sz="4800" b="1" i="0" dirty="0">
                <a:solidFill>
                  <a:srgbClr val="374151"/>
                </a:solidFill>
                <a:effectLst/>
                <a:latin typeface="Söhne"/>
              </a:rPr>
              <a:t>Daily Standup (Daily Scrum):</a:t>
            </a:r>
            <a:r>
              <a:rPr lang="en-US" sz="4800" dirty="0">
                <a:solidFill>
                  <a:srgbClr val="374151"/>
                </a:solidFill>
                <a:latin typeface="Söhne"/>
              </a:rPr>
              <a:t> </a:t>
            </a:r>
            <a:r>
              <a:rPr lang="en-US" sz="4800" b="0" i="0" dirty="0">
                <a:solidFill>
                  <a:srgbClr val="374151"/>
                </a:solidFill>
                <a:effectLst/>
                <a:latin typeface="Söhne"/>
              </a:rPr>
              <a:t>A short, daily meeting where team members discuss their progress, plans for the day, and any impediments they are facing. It helps in keeping everyone informed and the team synchronized.</a:t>
            </a:r>
          </a:p>
          <a:p>
            <a:pPr marL="530225" lvl="2" indent="0">
              <a:lnSpc>
                <a:spcPct val="100000"/>
              </a:lnSpc>
              <a:spcBef>
                <a:spcPts val="0"/>
              </a:spcBef>
              <a:buClr>
                <a:schemeClr val="accent1"/>
              </a:buClr>
              <a:buSzTx/>
              <a:buNone/>
              <a:defRPr/>
            </a:pPr>
            <a:endParaRPr lang="en-US" sz="4800" b="1" i="0" dirty="0">
              <a:solidFill>
                <a:srgbClr val="374151"/>
              </a:solidFill>
              <a:effectLst/>
              <a:latin typeface="Söhne"/>
            </a:endParaRPr>
          </a:p>
          <a:p>
            <a:pPr marL="363538" lvl="2" indent="-363538">
              <a:spcBef>
                <a:spcPts val="1200"/>
              </a:spcBef>
              <a:defRPr/>
            </a:pPr>
            <a:r>
              <a:rPr lang="en-US" sz="4800" b="1" dirty="0">
                <a:solidFill>
                  <a:srgbClr val="374151"/>
                </a:solidFill>
                <a:latin typeface="Söhne"/>
              </a:rPr>
              <a:t>Sprint Retrospective: </a:t>
            </a:r>
            <a:r>
              <a:rPr lang="en-US" sz="4800" dirty="0">
                <a:solidFill>
                  <a:srgbClr val="374151"/>
                </a:solidFill>
                <a:latin typeface="Söhne"/>
              </a:rPr>
              <a:t>A meeting at the end of each sprint where the team reflects on its own processes and identifies opportunities for improvement. It helps in continuous learning and adaptation. It answers questions: </a:t>
            </a:r>
          </a:p>
          <a:p>
            <a:pPr marL="987425" lvl="2" indent="-457200">
              <a:lnSpc>
                <a:spcPct val="100000"/>
              </a:lnSpc>
              <a:spcBef>
                <a:spcPts val="0"/>
              </a:spcBef>
              <a:buClr>
                <a:schemeClr val="accent1"/>
              </a:buClr>
              <a:buSzTx/>
              <a:buFont typeface="Courier New" panose="02070309020205020404" pitchFamily="49" charset="0"/>
              <a:buChar char="o"/>
              <a:defRPr/>
            </a:pPr>
            <a:r>
              <a:rPr lang="en-US" sz="4800" dirty="0"/>
              <a:t>What went well and what went wrong in the sprint</a:t>
            </a:r>
          </a:p>
          <a:p>
            <a:pPr marL="987425" lvl="2" indent="-457200">
              <a:lnSpc>
                <a:spcPct val="100000"/>
              </a:lnSpc>
              <a:spcBef>
                <a:spcPts val="0"/>
              </a:spcBef>
              <a:buClr>
                <a:schemeClr val="accent1"/>
              </a:buClr>
              <a:buSzTx/>
              <a:buFont typeface="Courier New" panose="02070309020205020404" pitchFamily="49" charset="0"/>
              <a:buChar char="o"/>
              <a:defRPr/>
            </a:pPr>
            <a:r>
              <a:rPr lang="en-US" sz="4800" dirty="0"/>
              <a:t>What could be improved</a:t>
            </a:r>
          </a:p>
          <a:p>
            <a:pPr marL="987425" lvl="2" indent="-457200">
              <a:lnSpc>
                <a:spcPct val="100000"/>
              </a:lnSpc>
              <a:spcBef>
                <a:spcPts val="0"/>
              </a:spcBef>
              <a:buClr>
                <a:schemeClr val="accent1"/>
              </a:buClr>
              <a:buSzTx/>
              <a:buFont typeface="Courier New" panose="02070309020205020404" pitchFamily="49" charset="0"/>
              <a:buChar char="o"/>
              <a:defRPr/>
            </a:pPr>
            <a:r>
              <a:rPr lang="en-US" sz="4800" dirty="0"/>
              <a:t>What needs to be done to improve the quality in the next sprint </a:t>
            </a:r>
          </a:p>
          <a:p>
            <a:pPr algn="l"/>
            <a:endParaRPr lang="en-US" sz="4800" b="0" i="0" dirty="0">
              <a:solidFill>
                <a:srgbClr val="374151"/>
              </a:solidFill>
              <a:effectLst/>
              <a:latin typeface="Söhne"/>
            </a:endParaRPr>
          </a:p>
          <a:p>
            <a:pPr algn="l"/>
            <a:endParaRPr lang="en-US" sz="3600" b="0" i="0" dirty="0">
              <a:solidFill>
                <a:srgbClr val="374151"/>
              </a:solidFill>
              <a:effectLst/>
              <a:latin typeface="Söhne"/>
            </a:endParaRPr>
          </a:p>
          <a:p>
            <a:endParaRPr lang="en-US" dirty="0"/>
          </a:p>
        </p:txBody>
      </p:sp>
      <p:sp>
        <p:nvSpPr>
          <p:cNvPr id="4" name="Slide Number Placeholder 3">
            <a:extLst>
              <a:ext uri="{FF2B5EF4-FFF2-40B4-BE49-F238E27FC236}">
                <a16:creationId xmlns:a16="http://schemas.microsoft.com/office/drawing/2014/main" id="{15DD550A-6A9B-986F-527C-3A33E8A97478}"/>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Tree>
    <p:extLst>
      <p:ext uri="{BB962C8B-B14F-4D97-AF65-F5344CB8AC3E}">
        <p14:creationId xmlns:p14="http://schemas.microsoft.com/office/powerpoint/2010/main" val="3765626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2" name="Oval 11">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4" name="Rectangle 13">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DBD4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602E36-8DB2-2E5D-4DD6-4F2205817046}"/>
              </a:ext>
            </a:extLst>
          </p:cNvPr>
          <p:cNvPicPr>
            <a:picLocks noChangeAspect="1"/>
          </p:cNvPicPr>
          <p:nvPr/>
        </p:nvPicPr>
        <p:blipFill>
          <a:blip r:embed="rId6"/>
          <a:stretch>
            <a:fillRect/>
          </a:stretch>
        </p:blipFill>
        <p:spPr>
          <a:xfrm>
            <a:off x="2902120" y="801792"/>
            <a:ext cx="6382167" cy="5249332"/>
          </a:xfrm>
          <a:prstGeom prst="rect">
            <a:avLst/>
          </a:prstGeom>
        </p:spPr>
      </p:pic>
      <p:sp>
        <p:nvSpPr>
          <p:cNvPr id="4" name="Slide Number Placeholder 3">
            <a:extLst>
              <a:ext uri="{FF2B5EF4-FFF2-40B4-BE49-F238E27FC236}">
                <a16:creationId xmlns:a16="http://schemas.microsoft.com/office/drawing/2014/main" id="{386ECD47-0486-9355-8503-26F2F8BF17FE}"/>
              </a:ext>
            </a:extLst>
          </p:cNvPr>
          <p:cNvSpPr>
            <a:spLocks noGrp="1"/>
          </p:cNvSpPr>
          <p:nvPr>
            <p:ph type="sldNum" sz="quarter" idx="12"/>
          </p:nvPr>
        </p:nvSpPr>
        <p:spPr>
          <a:xfrm>
            <a:off x="11311128" y="6368646"/>
            <a:ext cx="640080" cy="365125"/>
          </a:xfrm>
        </p:spPr>
        <p:txBody>
          <a:bodyPr vert="horz" lIns="91440" tIns="45720" rIns="91440" bIns="45720" rtlCol="0" anchor="ctr">
            <a:normAutofit/>
          </a:bodyPr>
          <a:lstStyle/>
          <a:p>
            <a:pPr defTabSz="457200">
              <a:spcAft>
                <a:spcPts val="600"/>
              </a:spcAft>
            </a:pPr>
            <a:fld id="{4FAB73BC-B049-4115-A692-8D63A059BFB8}" type="slidenum">
              <a:rPr lang="en-US">
                <a:solidFill>
                  <a:schemeClr val="tx2"/>
                </a:solidFill>
              </a:rPr>
              <a:pPr defTabSz="457200">
                <a:spcAft>
                  <a:spcPts val="600"/>
                </a:spcAft>
              </a:pPr>
              <a:t>52</a:t>
            </a:fld>
            <a:endParaRPr lang="en-US">
              <a:solidFill>
                <a:schemeClr val="tx2"/>
              </a:solidFill>
            </a:endParaRPr>
          </a:p>
        </p:txBody>
      </p:sp>
    </p:spTree>
    <p:extLst>
      <p:ext uri="{BB962C8B-B14F-4D97-AF65-F5344CB8AC3E}">
        <p14:creationId xmlns:p14="http://schemas.microsoft.com/office/powerpoint/2010/main" val="3072512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p:txBody>
          <a:bodyPr/>
          <a:lstStyle/>
          <a:p>
            <a:pPr marL="0" indent="0">
              <a:buNone/>
            </a:pPr>
            <a:r>
              <a:rPr lang="en-US" dirty="0"/>
              <a:t>     Read:</a:t>
            </a:r>
          </a:p>
          <a:p>
            <a:pPr lvl="2"/>
            <a:r>
              <a:rPr lang="en-US" dirty="0"/>
              <a:t>Chapters 2 and 3 of the textbook.</a:t>
            </a:r>
          </a:p>
          <a:p>
            <a:pPr marL="274637" lvl="1" indent="0">
              <a:buNone/>
            </a:pPr>
            <a:endParaRPr lang="en-US" dirty="0"/>
          </a:p>
          <a:p>
            <a:pPr marL="0" lvl="1" indent="0">
              <a:spcBef>
                <a:spcPts val="1200"/>
              </a:spcBef>
              <a:buNone/>
            </a:pPr>
            <a:r>
              <a:rPr lang="en-US" dirty="0"/>
              <a:t>      </a:t>
            </a:r>
            <a:r>
              <a:rPr lang="en-US" sz="3600" dirty="0"/>
              <a:t>Assignments &amp; Project Tasks:</a:t>
            </a:r>
          </a:p>
          <a:p>
            <a:pPr lvl="2"/>
            <a:r>
              <a:rPr lang="en-US" dirty="0"/>
              <a:t>The project is open. Start forming the teams and work on Project Deliverable 1.</a:t>
            </a:r>
          </a:p>
          <a:p>
            <a:pPr lvl="2"/>
            <a:r>
              <a:rPr lang="en-US" dirty="0"/>
              <a:t>Reminder: Project Deliverable 1 is due on Friday 31/1.</a:t>
            </a:r>
          </a:p>
          <a:p>
            <a:endParaRPr lang="en-US" dirty="0"/>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3374135"/>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5" descr="Many question marks on black background">
            <a:extLst>
              <a:ext uri="{FF2B5EF4-FFF2-40B4-BE49-F238E27FC236}">
                <a16:creationId xmlns:a16="http://schemas.microsoft.com/office/drawing/2014/main" id="{1C0FDA28-80D9-9FB7-2F85-F111AD3D24C1}"/>
              </a:ext>
            </a:extLst>
          </p:cNvPr>
          <p:cNvPicPr>
            <a:picLocks noChangeAspect="1"/>
          </p:cNvPicPr>
          <p:nvPr/>
        </p:nvPicPr>
        <p:blipFill rotWithShape="1">
          <a:blip r:embed="rId2"/>
          <a:srcRect l="45780" r="2" b="2"/>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Content Placeholder 2">
            <a:extLst>
              <a:ext uri="{FF2B5EF4-FFF2-40B4-BE49-F238E27FC236}">
                <a16:creationId xmlns:a16="http://schemas.microsoft.com/office/drawing/2014/main" id="{72715263-60B9-301C-C360-2F7CFED442AF}"/>
              </a:ext>
            </a:extLst>
          </p:cNvPr>
          <p:cNvSpPr>
            <a:spLocks noGrp="1"/>
          </p:cNvSpPr>
          <p:nvPr>
            <p:ph idx="1"/>
          </p:nvPr>
        </p:nvSpPr>
        <p:spPr>
          <a:xfrm>
            <a:off x="6550924" y="2927444"/>
            <a:ext cx="4920019" cy="3244755"/>
          </a:xfrm>
        </p:spPr>
        <p:txBody>
          <a:bodyPr>
            <a:normAutofit/>
          </a:bodyPr>
          <a:lstStyle/>
          <a:p>
            <a:pPr marL="0" indent="0">
              <a:buNone/>
            </a:pPr>
            <a:r>
              <a:rPr lang="en-US" dirty="0"/>
              <a:t>Questions?</a:t>
            </a:r>
          </a:p>
        </p:txBody>
      </p:sp>
      <p:sp>
        <p:nvSpPr>
          <p:cNvPr id="4" name="Slide Number Placeholder 3">
            <a:extLst>
              <a:ext uri="{FF2B5EF4-FFF2-40B4-BE49-F238E27FC236}">
                <a16:creationId xmlns:a16="http://schemas.microsoft.com/office/drawing/2014/main" id="{BB479ADD-6EBD-7D56-C22A-235A76880709}"/>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solidFill>
                  <a:schemeClr val="tx1"/>
                </a:solidFill>
              </a:rPr>
              <a:pPr>
                <a:spcAft>
                  <a:spcPts val="600"/>
                </a:spcAft>
              </a:pPr>
              <a:t>54</a:t>
            </a:fld>
            <a:endParaRPr lang="en-US">
              <a:solidFill>
                <a:schemeClr val="tx1"/>
              </a:solidFill>
            </a:endParaRPr>
          </a:p>
        </p:txBody>
      </p:sp>
    </p:spTree>
    <p:extLst>
      <p:ext uri="{BB962C8B-B14F-4D97-AF65-F5344CB8AC3E}">
        <p14:creationId xmlns:p14="http://schemas.microsoft.com/office/powerpoint/2010/main" val="47234890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12" y="-72836"/>
            <a:ext cx="10058400" cy="1609344"/>
          </a:xfrm>
        </p:spPr>
        <p:txBody>
          <a:bodyPr/>
          <a:lstStyle/>
          <a:p>
            <a:r>
              <a:rPr lang="en-US" dirty="0"/>
              <a:t>Types of Organizations</a:t>
            </a:r>
          </a:p>
        </p:txBody>
      </p:sp>
      <p:sp>
        <p:nvSpPr>
          <p:cNvPr id="3" name="Content Placeholder 2"/>
          <p:cNvSpPr>
            <a:spLocks noGrp="1"/>
          </p:cNvSpPr>
          <p:nvPr>
            <p:ph idx="1"/>
          </p:nvPr>
        </p:nvSpPr>
        <p:spPr>
          <a:xfrm>
            <a:off x="561473" y="1536508"/>
            <a:ext cx="11069053" cy="4857403"/>
          </a:xfrm>
        </p:spPr>
        <p:txBody>
          <a:bodyPr>
            <a:noAutofit/>
          </a:bodyPr>
          <a:lstStyle/>
          <a:p>
            <a:r>
              <a:rPr lang="en-US" sz="3200" dirty="0"/>
              <a:t>There are several types of organizations</a:t>
            </a:r>
          </a:p>
          <a:p>
            <a:r>
              <a:rPr lang="en-US" sz="3200" dirty="0"/>
              <a:t>We’ll look at a couple of examples here:</a:t>
            </a:r>
          </a:p>
          <a:p>
            <a:endParaRPr lang="en-US" sz="3200" dirty="0"/>
          </a:p>
          <a:p>
            <a:pPr marL="457200" lvl="1" indent="0">
              <a:buNone/>
            </a:pPr>
            <a:r>
              <a:rPr lang="en-US" dirty="0"/>
              <a:t>1. Those that generate revenue directly from the construction, sale or licensing of software intensive products.</a:t>
            </a:r>
          </a:p>
          <a:p>
            <a:pPr lvl="1"/>
            <a:endParaRPr lang="en-US" dirty="0"/>
          </a:p>
          <a:p>
            <a:pPr marL="457200" lvl="1" indent="0">
              <a:buNone/>
            </a:pPr>
            <a:r>
              <a:rPr lang="en-US" dirty="0"/>
              <a:t>2. Those that generate revenue from non-software sales and services but rely on software for operations.</a:t>
            </a:r>
          </a:p>
        </p:txBody>
      </p:sp>
    </p:spTree>
    <p:extLst>
      <p:ext uri="{BB962C8B-B14F-4D97-AF65-F5344CB8AC3E}">
        <p14:creationId xmlns:p14="http://schemas.microsoft.com/office/powerpoint/2010/main" val="355237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44106"/>
          </a:xfrm>
        </p:spPr>
        <p:txBody>
          <a:bodyPr/>
          <a:lstStyle/>
          <a:p>
            <a:r>
              <a:rPr lang="en-US" dirty="0"/>
              <a:t>SOFTWARE Oriented Companies</a:t>
            </a:r>
          </a:p>
        </p:txBody>
      </p:sp>
      <p:sp>
        <p:nvSpPr>
          <p:cNvPr id="3" name="Content Placeholder 2"/>
          <p:cNvSpPr>
            <a:spLocks noGrp="1"/>
          </p:cNvSpPr>
          <p:nvPr>
            <p:ph idx="1"/>
          </p:nvPr>
        </p:nvSpPr>
        <p:spPr>
          <a:xfrm>
            <a:off x="431006" y="1701356"/>
            <a:ext cx="11570494" cy="4672012"/>
          </a:xfrm>
        </p:spPr>
        <p:txBody>
          <a:bodyPr>
            <a:normAutofit/>
          </a:bodyPr>
          <a:lstStyle/>
          <a:p>
            <a:r>
              <a:rPr lang="en-US" sz="2500" dirty="0"/>
              <a:t>If the organizations is in the business of developing software they will often have some kind of product roadmap</a:t>
            </a:r>
          </a:p>
          <a:p>
            <a:r>
              <a:rPr lang="en-US" sz="2500" dirty="0"/>
              <a:t>This roadmap typically includes things like:</a:t>
            </a:r>
          </a:p>
          <a:p>
            <a:pPr lvl="1"/>
            <a:r>
              <a:rPr lang="en-US" sz="2500" dirty="0"/>
              <a:t>Market related information</a:t>
            </a:r>
          </a:p>
          <a:p>
            <a:pPr lvl="1"/>
            <a:r>
              <a:rPr lang="en-US" sz="2500" dirty="0"/>
              <a:t>Value proposition for the market</a:t>
            </a:r>
          </a:p>
          <a:p>
            <a:pPr lvl="1"/>
            <a:r>
              <a:rPr lang="en-US" sz="2500" dirty="0"/>
              <a:t>Competitive analysis</a:t>
            </a:r>
          </a:p>
          <a:p>
            <a:pPr lvl="1"/>
            <a:r>
              <a:rPr lang="en-US" sz="2500" dirty="0"/>
              <a:t>Anticipated number of units</a:t>
            </a:r>
          </a:p>
          <a:p>
            <a:pPr lvl="1"/>
            <a:r>
              <a:rPr lang="en-US" sz="2500" dirty="0"/>
              <a:t>Target price</a:t>
            </a:r>
          </a:p>
          <a:p>
            <a:pPr lvl="1"/>
            <a:r>
              <a:rPr lang="en-US" sz="2500" dirty="0"/>
              <a:t>Anticipated revenue</a:t>
            </a:r>
          </a:p>
          <a:p>
            <a:pPr lvl="1"/>
            <a:r>
              <a:rPr lang="en-US" sz="2500" dirty="0"/>
              <a:t>Associated budgets</a:t>
            </a:r>
          </a:p>
          <a:p>
            <a:pPr lvl="1"/>
            <a:r>
              <a:rPr lang="en-US" sz="2500" dirty="0"/>
              <a:t>…</a:t>
            </a:r>
          </a:p>
        </p:txBody>
      </p:sp>
    </p:spTree>
    <p:extLst>
      <p:ext uri="{BB962C8B-B14F-4D97-AF65-F5344CB8AC3E}">
        <p14:creationId xmlns:p14="http://schemas.microsoft.com/office/powerpoint/2010/main" val="395094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1609344"/>
          </a:xfrm>
        </p:spPr>
        <p:txBody>
          <a:bodyPr/>
          <a:lstStyle/>
          <a:p>
            <a:r>
              <a:rPr lang="en-US" dirty="0"/>
              <a:t>Non-Software Companies</a:t>
            </a:r>
          </a:p>
        </p:txBody>
      </p:sp>
      <p:sp>
        <p:nvSpPr>
          <p:cNvPr id="3" name="Content Placeholder 2"/>
          <p:cNvSpPr>
            <a:spLocks noGrp="1"/>
          </p:cNvSpPr>
          <p:nvPr>
            <p:ph idx="1"/>
          </p:nvPr>
        </p:nvSpPr>
        <p:spPr>
          <a:xfrm>
            <a:off x="342901" y="1609344"/>
            <a:ext cx="11630024" cy="4848606"/>
          </a:xfrm>
        </p:spPr>
        <p:txBody>
          <a:bodyPr/>
          <a:lstStyle/>
          <a:p>
            <a:pPr algn="just"/>
            <a:r>
              <a:rPr lang="en-US" dirty="0"/>
              <a:t>These organizations often have strategic plans.</a:t>
            </a:r>
          </a:p>
          <a:p>
            <a:pPr algn="just"/>
            <a:r>
              <a:rPr lang="en-US" dirty="0"/>
              <a:t>These plans are focused on their domain and not specifically on software.</a:t>
            </a:r>
          </a:p>
          <a:p>
            <a:pPr algn="just"/>
            <a:r>
              <a:rPr lang="en-US" dirty="0"/>
              <a:t>You can be sure, however, that the objectives reflected in the plan rely on software.</a:t>
            </a:r>
          </a:p>
          <a:p>
            <a:pPr lvl="1" algn="just"/>
            <a:r>
              <a:rPr lang="en-US" dirty="0"/>
              <a:t>Even if no one realizes</a:t>
            </a:r>
            <a:r>
              <a:rPr lang="en-US" baseline="0" dirty="0"/>
              <a:t> that’s the case</a:t>
            </a:r>
          </a:p>
          <a:p>
            <a:pPr marL="274637" lvl="1" indent="0" algn="just">
              <a:buNone/>
            </a:pPr>
            <a:endParaRPr lang="en-US" baseline="0" dirty="0"/>
          </a:p>
          <a:p>
            <a:pPr lvl="0" algn="just"/>
            <a:r>
              <a:rPr lang="en-US" dirty="0"/>
              <a:t>Consider </a:t>
            </a:r>
            <a:r>
              <a:rPr lang="en-US" b="1" dirty="0">
                <a:solidFill>
                  <a:srgbClr val="FF0000"/>
                </a:solidFill>
              </a:rPr>
              <a:t>Walmart</a:t>
            </a:r>
          </a:p>
        </p:txBody>
      </p:sp>
    </p:spTree>
    <p:extLst>
      <p:ext uri="{BB962C8B-B14F-4D97-AF65-F5344CB8AC3E}">
        <p14:creationId xmlns:p14="http://schemas.microsoft.com/office/powerpoint/2010/main" val="267919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5255" y="41719"/>
            <a:ext cx="10058400" cy="1609344"/>
          </a:xfrm>
        </p:spPr>
        <p:txBody>
          <a:bodyPr>
            <a:normAutofit/>
          </a:bodyPr>
          <a:lstStyle/>
          <a:p>
            <a:r>
              <a:rPr lang="en-US" dirty="0"/>
              <a:t>Walmart and Data</a:t>
            </a:r>
          </a:p>
        </p:txBody>
      </p:sp>
      <p:pic>
        <p:nvPicPr>
          <p:cNvPr id="5" name="Picture 4">
            <a:extLst>
              <a:ext uri="{FF2B5EF4-FFF2-40B4-BE49-F238E27FC236}">
                <a16:creationId xmlns:a16="http://schemas.microsoft.com/office/drawing/2014/main" id="{46C7C5AB-A032-7AF9-E3BB-380D8F4B39AC}"/>
              </a:ext>
            </a:extLst>
          </p:cNvPr>
          <p:cNvPicPr>
            <a:picLocks noChangeAspect="1"/>
          </p:cNvPicPr>
          <p:nvPr/>
        </p:nvPicPr>
        <p:blipFill rotWithShape="1">
          <a:blip r:embed="rId2"/>
          <a:srcRect l="12979" r="13108" b="-1"/>
          <a:stretch/>
        </p:blipFill>
        <p:spPr>
          <a:xfrm>
            <a:off x="135255" y="2135876"/>
            <a:ext cx="4773168" cy="3664849"/>
          </a:xfrm>
          <a:prstGeom prst="rect">
            <a:avLst/>
          </a:prstGeom>
        </p:spPr>
      </p:pic>
      <p:sp>
        <p:nvSpPr>
          <p:cNvPr id="3" name="Content Placeholder 2"/>
          <p:cNvSpPr>
            <a:spLocks noGrp="1"/>
          </p:cNvSpPr>
          <p:nvPr>
            <p:ph idx="1"/>
          </p:nvPr>
        </p:nvSpPr>
        <p:spPr>
          <a:xfrm>
            <a:off x="4908423" y="1403604"/>
            <a:ext cx="6891337" cy="4050792"/>
          </a:xfrm>
        </p:spPr>
        <p:txBody>
          <a:bodyPr>
            <a:noAutofit/>
          </a:bodyPr>
          <a:lstStyle/>
          <a:p>
            <a:r>
              <a:rPr lang="en-US" sz="2200" dirty="0"/>
              <a:t>Walmart collects data on every transaction that every customer makes in every store</a:t>
            </a:r>
          </a:p>
          <a:p>
            <a:r>
              <a:rPr lang="en-US" sz="2200" dirty="0"/>
              <a:t>This is roughly 267 million transactions a day</a:t>
            </a:r>
          </a:p>
          <a:p>
            <a:r>
              <a:rPr lang="en-US" sz="2200" dirty="0"/>
              <a:t>They are forever trying to improve their understanding of buying characteristics</a:t>
            </a:r>
          </a:p>
          <a:p>
            <a:r>
              <a:rPr lang="en-US" sz="2200" dirty="0"/>
              <a:t>This knowledge can influence </a:t>
            </a:r>
          </a:p>
          <a:p>
            <a:pPr lvl="1"/>
            <a:r>
              <a:rPr lang="en-US" sz="2200" dirty="0"/>
              <a:t>Promotions</a:t>
            </a:r>
          </a:p>
          <a:p>
            <a:pPr lvl="1"/>
            <a:r>
              <a:rPr lang="en-US" sz="2200" dirty="0"/>
              <a:t>Inventory</a:t>
            </a:r>
          </a:p>
          <a:p>
            <a:pPr lvl="1"/>
            <a:r>
              <a:rPr lang="en-US" sz="2200" dirty="0"/>
              <a:t>Supply chain process</a:t>
            </a:r>
          </a:p>
          <a:p>
            <a:pPr lvl="1"/>
            <a:r>
              <a:rPr lang="en-US" sz="2200" dirty="0"/>
              <a:t>Store layout</a:t>
            </a:r>
          </a:p>
          <a:p>
            <a:pPr lvl="1"/>
            <a:r>
              <a:rPr lang="en-US" sz="2200" dirty="0"/>
              <a:t>…</a:t>
            </a:r>
          </a:p>
          <a:p>
            <a:r>
              <a:rPr lang="en-US" sz="2200" dirty="0"/>
              <a:t>Think about what goals in this area would mean to the IT systems …</a:t>
            </a:r>
          </a:p>
        </p:txBody>
      </p:sp>
    </p:spTree>
    <p:extLst>
      <p:ext uri="{BB962C8B-B14F-4D97-AF65-F5344CB8AC3E}">
        <p14:creationId xmlns:p14="http://schemas.microsoft.com/office/powerpoint/2010/main" val="176613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{D25AD5BC-38A8-EF4E-B3DC-F920D3A82ACC}tf10001070</Template>
  <TotalTime>10697</TotalTime>
  <Words>3775</Words>
  <Application>Microsoft Macintosh PowerPoint</Application>
  <PresentationFormat>Widescreen</PresentationFormat>
  <Paragraphs>447</Paragraphs>
  <Slides>54</Slides>
  <Notes>14</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54</vt:i4>
      </vt:variant>
    </vt:vector>
  </HeadingPairs>
  <TitlesOfParts>
    <vt:vector size="68" baseType="lpstr">
      <vt:lpstr>Arial</vt:lpstr>
      <vt:lpstr>Arial</vt:lpstr>
      <vt:lpstr>Calibri</vt:lpstr>
      <vt:lpstr>Calibri Light</vt:lpstr>
      <vt:lpstr>Courier New</vt:lpstr>
      <vt:lpstr>Google Sans</vt:lpstr>
      <vt:lpstr>ImpressumStd</vt:lpstr>
      <vt:lpstr>Lato Extended</vt:lpstr>
      <vt:lpstr>Rockwell Extra Bold</vt:lpstr>
      <vt:lpstr>Söhne</vt:lpstr>
      <vt:lpstr>Times New Roman</vt:lpstr>
      <vt:lpstr>Wingdings</vt:lpstr>
      <vt:lpstr>Wood Type</vt:lpstr>
      <vt:lpstr>Office Theme</vt:lpstr>
      <vt:lpstr>Software Engineering </vt:lpstr>
      <vt:lpstr>Outline</vt:lpstr>
      <vt:lpstr>I. How do we start a software project? </vt:lpstr>
      <vt:lpstr>Initiating a Software Project  </vt:lpstr>
      <vt:lpstr>Business Goals</vt:lpstr>
      <vt:lpstr>Types of Organizations</vt:lpstr>
      <vt:lpstr>SOFTWARE Oriented Companies</vt:lpstr>
      <vt:lpstr>Non-Software Companies</vt:lpstr>
      <vt:lpstr>Walmart and Data</vt:lpstr>
      <vt:lpstr>Case study: Building Automation System </vt:lpstr>
      <vt:lpstr>Case study: Building Automation System </vt:lpstr>
      <vt:lpstr>Case study: Building Automation System </vt:lpstr>
      <vt:lpstr>ii. Stakeholders identification</vt:lpstr>
      <vt:lpstr>Requirements Stakeholders</vt:lpstr>
      <vt:lpstr>Who is a Stakeholder?</vt:lpstr>
      <vt:lpstr>Typical Stakeholders</vt:lpstr>
      <vt:lpstr>Negative Stakeholders</vt:lpstr>
      <vt:lpstr>Identifying Stakeholders: Ask these questions</vt:lpstr>
      <vt:lpstr>Exemplar System </vt:lpstr>
      <vt:lpstr>Airline Baggage Handling System</vt:lpstr>
      <vt:lpstr>Stakeholder Prioritization</vt:lpstr>
      <vt:lpstr>Partial Ranking for Baggage Handling System</vt:lpstr>
      <vt:lpstr>III. Software Process Models</vt:lpstr>
      <vt:lpstr>The Big Problem</vt:lpstr>
      <vt:lpstr>One Possible Answer</vt:lpstr>
      <vt:lpstr>PowerPoint Presentation</vt:lpstr>
      <vt:lpstr>Process models</vt:lpstr>
      <vt:lpstr>The waterfall model</vt:lpstr>
      <vt:lpstr>PowerPoint Presentation</vt:lpstr>
      <vt:lpstr>APPLICABILITY OF WATERFALL MODEL</vt:lpstr>
      <vt:lpstr>CHALLENGES WITH WATERFALL MODEL </vt:lpstr>
      <vt:lpstr>PROTOTYPING model</vt:lpstr>
      <vt:lpstr>Prototyping Model</vt:lpstr>
      <vt:lpstr>Types of prototyping</vt:lpstr>
      <vt:lpstr>Advantages of prototyping</vt:lpstr>
      <vt:lpstr>Challenges of prototyping</vt:lpstr>
      <vt:lpstr>PROTOTYPING : REAL WORLD EXAMPLES AND TOOLS</vt:lpstr>
      <vt:lpstr>EXERCISE (optional)</vt:lpstr>
      <vt:lpstr>AGILE MODELS</vt:lpstr>
      <vt:lpstr>Agile Process model</vt:lpstr>
      <vt:lpstr>Agile Principles</vt:lpstr>
      <vt:lpstr>Agile principles</vt:lpstr>
      <vt:lpstr>Examples of agile models</vt:lpstr>
      <vt:lpstr>Scrum</vt:lpstr>
      <vt:lpstr>Scrum team</vt:lpstr>
      <vt:lpstr>Scrum workflow</vt:lpstr>
      <vt:lpstr>Scrum workflow</vt:lpstr>
      <vt:lpstr>PRODUCT VS. SPRINT BACKLOG</vt:lpstr>
      <vt:lpstr>PowerPoint Presentation</vt:lpstr>
      <vt:lpstr>Scrum workflow</vt:lpstr>
      <vt:lpstr>meetings in scrum</vt:lpstr>
      <vt:lpstr>PowerPoint Presentation</vt:lpstr>
      <vt:lpstr>Readings , Assignments, Project Tasks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Computer Science CS-UH 1001, Spring 2018</dc:title>
  <dc:creator>Mai Oudah</dc:creator>
  <cp:lastModifiedBy>Kontothanassis, Leonidas</cp:lastModifiedBy>
  <cp:revision>410</cp:revision>
  <cp:lastPrinted>2020-01-29T21:56:06Z</cp:lastPrinted>
  <dcterms:created xsi:type="dcterms:W3CDTF">2019-01-29T04:54:51Z</dcterms:created>
  <dcterms:modified xsi:type="dcterms:W3CDTF">2025-06-03T19:33:58Z</dcterms:modified>
</cp:coreProperties>
</file>